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256" r:id="rId3"/>
    <p:sldId id="258" r:id="rId5"/>
    <p:sldId id="257" r:id="rId6"/>
    <p:sldId id="275" r:id="rId7"/>
    <p:sldId id="276" r:id="rId8"/>
    <p:sldId id="277" r:id="rId9"/>
    <p:sldId id="310" r:id="rId10"/>
    <p:sldId id="278" r:id="rId11"/>
    <p:sldId id="283" r:id="rId12"/>
    <p:sldId id="279" r:id="rId13"/>
    <p:sldId id="281" r:id="rId14"/>
    <p:sldId id="280" r:id="rId15"/>
    <p:sldId id="311" r:id="rId16"/>
    <p:sldId id="282" r:id="rId17"/>
    <p:sldId id="284" r:id="rId18"/>
    <p:sldId id="290" r:id="rId19"/>
    <p:sldId id="288" r:id="rId20"/>
    <p:sldId id="289" r:id="rId21"/>
    <p:sldId id="291" r:id="rId22"/>
    <p:sldId id="287" r:id="rId23"/>
    <p:sldId id="286" r:id="rId24"/>
    <p:sldId id="301" r:id="rId25"/>
    <p:sldId id="292" r:id="rId26"/>
    <p:sldId id="293" r:id="rId27"/>
    <p:sldId id="294" r:id="rId28"/>
    <p:sldId id="296" r:id="rId29"/>
    <p:sldId id="297" r:id="rId30"/>
    <p:sldId id="298" r:id="rId31"/>
    <p:sldId id="300" r:id="rId32"/>
    <p:sldId id="274"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5E0B4"/>
    <a:srgbClr val="BDD7EE"/>
    <a:srgbClr val="FFF2CC"/>
    <a:srgbClr val="9DC3E6"/>
    <a:srgbClr val="DCDCDC"/>
    <a:srgbClr val="F0F0F0"/>
    <a:srgbClr val="E6E6E6"/>
    <a:srgbClr val="C8C8C8"/>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098"/>
        <p:guide pos="380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17.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sym typeface="+mn-ea"/>
              </a:rPr>
              <a:t>（</a:t>
            </a:r>
            <a:r>
              <a:rPr lang="en-US" altLang="zh-CN">
                <a:sym typeface="+mn-ea"/>
              </a:rPr>
              <a:t>1</a:t>
            </a:r>
            <a:r>
              <a:rPr lang="zh-CN">
                <a:sym typeface="+mn-ea"/>
              </a:rPr>
              <a:t>）</a:t>
            </a:r>
            <a:r>
              <a:rPr lang="zh-CN" altLang="en-US">
                <a:sym typeface="+mn-ea"/>
              </a:rPr>
              <a:t>经理：一课双师、经理人讲座、企业见习实习指导；</a:t>
            </a:r>
            <a:endParaRPr lang="zh-CN" altLang="en-US"/>
          </a:p>
          <a:p>
            <a:r>
              <a:rPr lang="zh-CN">
                <a:sym typeface="+mn-ea"/>
              </a:rPr>
              <a:t>（</a:t>
            </a:r>
            <a:r>
              <a:rPr lang="en-US" altLang="zh-CN">
                <a:sym typeface="+mn-ea"/>
              </a:rPr>
              <a:t>2</a:t>
            </a:r>
            <a:r>
              <a:rPr lang="zh-CN">
                <a:sym typeface="+mn-ea"/>
              </a:rPr>
              <a:t>）</a:t>
            </a:r>
            <a:r>
              <a:rPr lang="zh-CN" altLang="en-US">
                <a:sym typeface="+mn-ea"/>
              </a:rPr>
              <a:t>教师：组织分组学习分组参赛、</a:t>
            </a:r>
            <a:r>
              <a:rPr lang="en-US" altLang="zh-CN">
                <a:sym typeface="+mn-ea"/>
              </a:rPr>
              <a:t>“</a:t>
            </a:r>
            <a:r>
              <a:rPr lang="zh-CN" altLang="en-US">
                <a:sym typeface="+mn-ea"/>
              </a:rPr>
              <a:t>三风</a:t>
            </a:r>
            <a:r>
              <a:rPr lang="en-US" altLang="zh-CN">
                <a:sym typeface="+mn-ea"/>
              </a:rPr>
              <a:t>”</a:t>
            </a:r>
            <a:r>
              <a:rPr lang="zh-CN" altLang="en-US">
                <a:sym typeface="+mn-ea"/>
              </a:rPr>
              <a:t>督察，让学生在实践中养成；</a:t>
            </a:r>
            <a:endParaRPr lang="zh-CN" altLang="en-US">
              <a:sym typeface="+mn-ea"/>
            </a:endParaRPr>
          </a:p>
          <a:p>
            <a:r>
              <a:rPr lang="zh-CN">
                <a:sym typeface="+mn-ea"/>
              </a:rPr>
              <a:t>（</a:t>
            </a:r>
            <a:r>
              <a:rPr lang="en-US" altLang="zh-CN">
                <a:sym typeface="+mn-ea"/>
              </a:rPr>
              <a:t>3</a:t>
            </a:r>
            <a:r>
              <a:rPr lang="zh-CN">
                <a:sym typeface="+mn-ea"/>
              </a:rPr>
              <a:t>）</a:t>
            </a:r>
            <a:r>
              <a:rPr lang="zh-CN" altLang="en-US">
                <a:sym typeface="+mn-ea"/>
              </a:rPr>
              <a:t>大二期间，分小组开展经理人访谈行动。制定计划，小组分工，分组实施，制作</a:t>
            </a:r>
            <a:r>
              <a:rPr lang="en-US" altLang="zh-CN">
                <a:sym typeface="+mn-ea"/>
              </a:rPr>
              <a:t>PPT</a:t>
            </a:r>
            <a:r>
              <a:rPr lang="zh-CN" altLang="en-US">
                <a:sym typeface="+mn-ea"/>
              </a:rPr>
              <a:t>进行汇报分享；</a:t>
            </a:r>
            <a:endParaRPr lang="zh-CN" altLang="en-US"/>
          </a:p>
          <a:p>
            <a:r>
              <a:rPr lang="zh-CN">
                <a:sym typeface="+mn-ea"/>
              </a:rPr>
              <a:t>（</a:t>
            </a:r>
            <a:r>
              <a:rPr lang="en-US" altLang="zh-CN">
                <a:sym typeface="+mn-ea"/>
              </a:rPr>
              <a:t>4</a:t>
            </a:r>
            <a:r>
              <a:rPr lang="zh-CN">
                <a:sym typeface="+mn-ea"/>
              </a:rPr>
              <a:t>）</a:t>
            </a:r>
            <a:r>
              <a:rPr lang="zh-CN" altLang="en-US">
                <a:sym typeface="+mn-ea"/>
              </a:rPr>
              <a:t>大二、大三期间每年均安排学生集中去企业见习一次。</a:t>
            </a:r>
            <a:endParaRPr lang="zh-CN" altLang="en-US"/>
          </a:p>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sym typeface="+mn-ea"/>
              </a:rPr>
              <a:t>（</a:t>
            </a:r>
            <a:r>
              <a:rPr lang="en-US" altLang="zh-CN">
                <a:sym typeface="+mn-ea"/>
              </a:rPr>
              <a:t>1</a:t>
            </a:r>
            <a:r>
              <a:rPr lang="zh-CN">
                <a:sym typeface="+mn-ea"/>
              </a:rPr>
              <a:t>）</a:t>
            </a:r>
            <a:r>
              <a:rPr lang="zh-CN" altLang="en-US">
                <a:sym typeface="+mn-ea"/>
              </a:rPr>
              <a:t>经理：一课双师、经理人讲座、企业见习实习指导；</a:t>
            </a:r>
            <a:endParaRPr lang="zh-CN" altLang="en-US"/>
          </a:p>
          <a:p>
            <a:r>
              <a:rPr lang="zh-CN">
                <a:sym typeface="+mn-ea"/>
              </a:rPr>
              <a:t>（</a:t>
            </a:r>
            <a:r>
              <a:rPr lang="en-US" altLang="zh-CN">
                <a:sym typeface="+mn-ea"/>
              </a:rPr>
              <a:t>2</a:t>
            </a:r>
            <a:r>
              <a:rPr lang="zh-CN">
                <a:sym typeface="+mn-ea"/>
              </a:rPr>
              <a:t>）</a:t>
            </a:r>
            <a:r>
              <a:rPr lang="zh-CN" altLang="en-US">
                <a:sym typeface="+mn-ea"/>
              </a:rPr>
              <a:t>教师：组织分组学习分组参赛、</a:t>
            </a:r>
            <a:r>
              <a:rPr lang="en-US" altLang="zh-CN">
                <a:sym typeface="+mn-ea"/>
              </a:rPr>
              <a:t>“</a:t>
            </a:r>
            <a:r>
              <a:rPr lang="zh-CN" altLang="en-US">
                <a:sym typeface="+mn-ea"/>
              </a:rPr>
              <a:t>三风</a:t>
            </a:r>
            <a:r>
              <a:rPr lang="en-US" altLang="zh-CN">
                <a:sym typeface="+mn-ea"/>
              </a:rPr>
              <a:t>”</a:t>
            </a:r>
            <a:r>
              <a:rPr lang="zh-CN" altLang="en-US">
                <a:sym typeface="+mn-ea"/>
              </a:rPr>
              <a:t>督察，让学生在实践中养成；</a:t>
            </a:r>
            <a:endParaRPr lang="zh-CN" altLang="en-US">
              <a:sym typeface="+mn-ea"/>
            </a:endParaRPr>
          </a:p>
          <a:p>
            <a:r>
              <a:rPr lang="zh-CN">
                <a:sym typeface="+mn-ea"/>
              </a:rPr>
              <a:t>（</a:t>
            </a:r>
            <a:r>
              <a:rPr lang="en-US" altLang="zh-CN">
                <a:sym typeface="+mn-ea"/>
              </a:rPr>
              <a:t>3</a:t>
            </a:r>
            <a:r>
              <a:rPr lang="zh-CN">
                <a:sym typeface="+mn-ea"/>
              </a:rPr>
              <a:t>）</a:t>
            </a:r>
            <a:r>
              <a:rPr lang="zh-CN" altLang="en-US">
                <a:sym typeface="+mn-ea"/>
              </a:rPr>
              <a:t>大二期间，分小组开展经理人访谈行动。制定计划，小组分工，分组实施，制作</a:t>
            </a:r>
            <a:r>
              <a:rPr lang="en-US" altLang="zh-CN">
                <a:sym typeface="+mn-ea"/>
              </a:rPr>
              <a:t>PPT</a:t>
            </a:r>
            <a:r>
              <a:rPr lang="zh-CN" altLang="en-US">
                <a:sym typeface="+mn-ea"/>
              </a:rPr>
              <a:t>进行汇报分享；</a:t>
            </a:r>
            <a:endParaRPr lang="zh-CN" altLang="en-US"/>
          </a:p>
          <a:p>
            <a:r>
              <a:rPr lang="zh-CN">
                <a:sym typeface="+mn-ea"/>
              </a:rPr>
              <a:t>（</a:t>
            </a:r>
            <a:r>
              <a:rPr lang="en-US" altLang="zh-CN">
                <a:sym typeface="+mn-ea"/>
              </a:rPr>
              <a:t>4</a:t>
            </a:r>
            <a:r>
              <a:rPr lang="zh-CN">
                <a:sym typeface="+mn-ea"/>
              </a:rPr>
              <a:t>）</a:t>
            </a:r>
            <a:r>
              <a:rPr lang="zh-CN" altLang="en-US">
                <a:sym typeface="+mn-ea"/>
              </a:rPr>
              <a:t>大二、大三期间每年均安排学生集中去企业见习一次。</a:t>
            </a:r>
            <a:endParaRPr lang="zh-CN" altLang="en-US"/>
          </a:p>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image" Target="../media/image7.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0.xml"/><Relationship Id="rId2" Type="http://schemas.openxmlformats.org/officeDocument/2006/relationships/image" Target="../media/image9.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image" Target="../media/image11.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4" Type="http://schemas.openxmlformats.org/officeDocument/2006/relationships/slideLayout" Target="../slideLayouts/slideLayout7.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xml"/><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3.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tags" Target="../tags/tag104.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11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0820000">
            <a:off x="1690370" y="4761230"/>
            <a:ext cx="1607820" cy="16078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rot="1080000">
            <a:off x="4852035" y="3563620"/>
            <a:ext cx="2267585" cy="22675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rot="1260000">
            <a:off x="8947785" y="2588260"/>
            <a:ext cx="2628265" cy="290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ctrTitle"/>
            <p:custDataLst>
              <p:tags r:id="rId1"/>
            </p:custDataLst>
          </p:nvPr>
        </p:nvSpPr>
        <p:spPr>
          <a:xfrm>
            <a:off x="1412197" y="2430801"/>
            <a:ext cx="10852237" cy="899167"/>
          </a:xfrm>
        </p:spPr>
        <p:txBody>
          <a:bodyPr/>
          <a:lstStyle/>
          <a:p>
            <a:pPr algn="l"/>
            <a:r>
              <a:rPr lang="zh-CN" altLang="en-US"/>
              <a:t>市场营销专业介绍</a:t>
            </a:r>
            <a:endParaRPr lang="zh-CN" altLang="en-US"/>
          </a:p>
        </p:txBody>
      </p:sp>
      <p:sp>
        <p:nvSpPr>
          <p:cNvPr id="3" name="副标题 2"/>
          <p:cNvSpPr>
            <a:spLocks noGrp="1"/>
          </p:cNvSpPr>
          <p:nvPr>
            <p:ph type="subTitle" idx="1"/>
            <p:custDataLst>
              <p:tags r:id="rId2"/>
            </p:custDataLst>
          </p:nvPr>
        </p:nvSpPr>
        <p:spPr>
          <a:xfrm>
            <a:off x="1412197" y="3823335"/>
            <a:ext cx="10852237" cy="950984"/>
          </a:xfrm>
        </p:spPr>
        <p:txBody>
          <a:bodyPr/>
          <a:lstStyle/>
          <a:p>
            <a:pPr algn="l"/>
            <a:r>
              <a:rPr lang="zh-CN" altLang="en-US"/>
              <a:t>浙江长征职业技术学院</a:t>
            </a:r>
            <a:endParaRPr lang="zh-CN" altLang="en-US"/>
          </a:p>
        </p:txBody>
      </p:sp>
      <p:cxnSp>
        <p:nvCxnSpPr>
          <p:cNvPr id="8" name="直接连接符 7"/>
          <p:cNvCxnSpPr/>
          <p:nvPr/>
        </p:nvCxnSpPr>
        <p:spPr>
          <a:xfrm>
            <a:off x="1423670" y="3550285"/>
            <a:ext cx="6365240" cy="1016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50000" fill="hold" grpId="0" nodeType="afterEffect">
                                  <p:stCondLst>
                                    <p:cond delay="0"/>
                                  </p:stCondLst>
                                  <p:childTnLst>
                                    <p:set>
                                      <p:cBhvr>
                                        <p:cTn id="11" dur="1000"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1" decel="50000" fill="hold" grpId="0" nodeType="withEffect">
                                  <p:stCondLst>
                                    <p:cond delay="0"/>
                                  </p:stCondLst>
                                  <p:childTnLst>
                                    <p:set>
                                      <p:cBhvr>
                                        <p:cTn id="15" dur="1000"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decel="50000" fill="hold" grpId="0" nodeType="withEffect">
                                  <p:stCondLst>
                                    <p:cond delay="0"/>
                                  </p:stCondLst>
                                  <p:childTnLst>
                                    <p:set>
                                      <p:cBhvr>
                                        <p:cTn id="19" dur="1000"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rot="2700000">
            <a:off x="5825490" y="262763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5292725" y="315976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rot="2700000">
            <a:off x="6365240" y="315912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rot="2700000">
            <a:off x="5826125" y="369570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295400" y="-784225"/>
            <a:ext cx="13716000" cy="842772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5783580" y="1316990"/>
            <a:ext cx="5266690" cy="4523105"/>
          </a:xfrm>
          <a:prstGeom prst="rect">
            <a:avLst/>
          </a:prstGeom>
          <a:noFill/>
        </p:spPr>
        <p:txBody>
          <a:bodyPr wrap="square" rtlCol="0">
            <a:spAutoFit/>
          </a:bodyPr>
          <a:p>
            <a:pPr algn="l">
              <a:lnSpc>
                <a:spcPct val="150000"/>
              </a:lnSpc>
            </a:pPr>
            <a:r>
              <a:rPr lang="zh-CN" altLang="en-US" sz="2400">
                <a:effectLst>
                  <a:outerShdw blurRad="38100" dist="19050" dir="2700000" algn="tl" rotWithShape="0">
                    <a:schemeClr val="dk1">
                      <a:alpha val="40000"/>
                    </a:schemeClr>
                  </a:outerShdw>
                </a:effectLst>
                <a:sym typeface="+mn-ea"/>
              </a:rPr>
              <a:t>姓名：刘丁源</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部门：浙江神汽电子商务有限公司</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专业：市场营销</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毕业时间：201</a:t>
            </a:r>
            <a:r>
              <a:rPr lang="en-US" altLang="zh-CN" sz="2400">
                <a:effectLst>
                  <a:outerShdw blurRad="38100" dist="19050" dir="2700000" algn="tl" rotWithShape="0">
                    <a:schemeClr val="dk1">
                      <a:alpha val="40000"/>
                    </a:schemeClr>
                  </a:outerShdw>
                </a:effectLst>
                <a:sym typeface="+mn-ea"/>
              </a:rPr>
              <a:t>8</a:t>
            </a:r>
            <a:r>
              <a:rPr lang="zh-CN" altLang="en-US" sz="2400">
                <a:effectLst>
                  <a:outerShdw blurRad="38100" dist="19050" dir="2700000" algn="tl" rotWithShape="0">
                    <a:schemeClr val="dk1">
                      <a:alpha val="40000"/>
                    </a:schemeClr>
                  </a:outerShdw>
                </a:effectLst>
                <a:sym typeface="+mn-ea"/>
              </a:rPr>
              <a:t>年</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职务：销售主管</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工作业绩：2017年11月入职，入职3个月成为销售主管，登上公司top榜数次。</a:t>
            </a:r>
            <a:endParaRPr lang="zh-CN" altLang="en-US" sz="2400">
              <a:effectLst>
                <a:outerShdw blurRad="38100" dist="19050" dir="2700000" algn="tl" rotWithShape="0">
                  <a:schemeClr val="dk1">
                    <a:alpha val="40000"/>
                  </a:schemeClr>
                </a:outerShdw>
              </a:effectLst>
              <a:sym typeface="+mn-ea"/>
            </a:endParaRPr>
          </a:p>
        </p:txBody>
      </p:sp>
      <p:pic>
        <p:nvPicPr>
          <p:cNvPr id="3" name="图片 2" descr="刘丁源"/>
          <p:cNvPicPr>
            <a:picLocks noChangeAspect="1"/>
          </p:cNvPicPr>
          <p:nvPr/>
        </p:nvPicPr>
        <p:blipFill>
          <a:blip r:embed="rId1"/>
          <a:stretch>
            <a:fillRect/>
          </a:stretch>
        </p:blipFill>
        <p:spPr>
          <a:xfrm>
            <a:off x="-140970" y="-381000"/>
            <a:ext cx="5321935" cy="6557010"/>
          </a:xfrm>
          <a:prstGeom prst="rect">
            <a:avLst/>
          </a:prstGeom>
        </p:spPr>
      </p:pic>
    </p:spTree>
    <p:custDataLst>
      <p:tags r:id="rId2"/>
    </p:custDataLst>
  </p:cSld>
  <p:clrMapOvr>
    <a:masterClrMapping/>
  </p:clrMapOvr>
  <p:transition advTm="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a:off x="964565" y="2813685"/>
            <a:ext cx="4972050" cy="13335"/>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4793615" cy="521970"/>
          </a:xfrm>
          <a:prstGeom prst="rect">
            <a:avLst/>
          </a:prstGeom>
          <a:noFill/>
        </p:spPr>
        <p:txBody>
          <a:bodyPr wrap="square" rtlCol="0">
            <a:spAutoFit/>
          </a:bodyPr>
          <a:p>
            <a:pPr algn="l"/>
            <a:r>
              <a:rPr lang="en-US" altLang="zh-CN" sz="2800">
                <a:effectLst>
                  <a:outerShdw blurRad="38100" dist="19050" dir="2700000" algn="tl" rotWithShape="0">
                    <a:schemeClr val="dk1">
                      <a:alpha val="40000"/>
                    </a:schemeClr>
                  </a:outerShdw>
                </a:effectLst>
                <a:sym typeface="+mn-ea"/>
              </a:rPr>
              <a:t>3</a:t>
            </a:r>
            <a:r>
              <a:rPr lang="zh-CN" altLang="en-US" sz="2800">
                <a:effectLst>
                  <a:outerShdw blurRad="38100" dist="19050" dir="2700000" algn="tl" rotWithShape="0">
                    <a:schemeClr val="dk1">
                      <a:alpha val="40000"/>
                    </a:schemeClr>
                  </a:outerShdw>
                </a:effectLst>
                <a:sym typeface="+mn-ea"/>
              </a:rPr>
              <a:t>、专业主干课程与师资力量</a:t>
            </a:r>
            <a:endParaRPr lang="zh-CN" altLang="en-US" sz="2800">
              <a:effectLst>
                <a:outerShdw blurRad="38100" dist="19050" dir="2700000" algn="tl" rotWithShape="0">
                  <a:schemeClr val="dk1">
                    <a:alpha val="40000"/>
                  </a:schemeClr>
                </a:outerShdw>
              </a:effectLst>
              <a:sym typeface="+mn-ea"/>
            </a:endParaRPr>
          </a:p>
        </p:txBody>
      </p:sp>
      <p:sp>
        <p:nvSpPr>
          <p:cNvPr id="13" name="文本框 12"/>
          <p:cNvSpPr txBox="1"/>
          <p:nvPr/>
        </p:nvSpPr>
        <p:spPr>
          <a:xfrm>
            <a:off x="2718435" y="2976880"/>
            <a:ext cx="8843645" cy="2861310"/>
          </a:xfrm>
          <a:prstGeom prst="rect">
            <a:avLst/>
          </a:prstGeom>
          <a:noFill/>
        </p:spPr>
        <p:txBody>
          <a:bodyPr wrap="square" rtlCol="0">
            <a:spAutoFit/>
          </a:bodyPr>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a:t>
            </a:r>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）专业主干课程</a:t>
            </a:r>
            <a:endParaRPr lang="zh-CN" altLang="en-US" sz="24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专业基础课</a:t>
            </a:r>
            <a:endParaRPr lang="zh-CN" altLang="en-US" sz="24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专业核心课</a:t>
            </a:r>
            <a:endParaRPr lang="zh-CN" altLang="en-US" sz="24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专业方向课</a:t>
            </a:r>
            <a:endParaRPr lang="zh-CN" altLang="en-US" sz="24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专业技术技能训练课</a:t>
            </a: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355850" y="114808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1845" y="114808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077075" y="114808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9461500" y="1148080"/>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flipV="1">
            <a:off x="1671955" y="2862580"/>
            <a:ext cx="179895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971290" y="2862580"/>
            <a:ext cx="179895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832215" y="2867025"/>
            <a:ext cx="179895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467475" y="2862580"/>
            <a:ext cx="1798955" cy="4445"/>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716405" y="3317240"/>
            <a:ext cx="1818640" cy="1630045"/>
          </a:xfrm>
          <a:prstGeom prst="rect">
            <a:avLst/>
          </a:prstGeom>
          <a:noFill/>
        </p:spPr>
        <p:txBody>
          <a:bodyPr wrap="square" rtlCol="0">
            <a:spAutoFit/>
          </a:bodyPr>
          <a:p>
            <a:pPr algn="l"/>
            <a:r>
              <a:rPr sz="2000"/>
              <a:t>市场营销实务</a:t>
            </a:r>
            <a:endParaRPr sz="2000"/>
          </a:p>
          <a:p>
            <a:pPr algn="l"/>
            <a:r>
              <a:rPr sz="2000"/>
              <a:t>电子商务实务</a:t>
            </a:r>
            <a:endParaRPr sz="2000"/>
          </a:p>
          <a:p>
            <a:pPr algn="l"/>
            <a:r>
              <a:rPr sz="2000"/>
              <a:t>商品实务</a:t>
            </a:r>
            <a:endParaRPr sz="2000"/>
          </a:p>
          <a:p>
            <a:pPr algn="l"/>
            <a:r>
              <a:rPr sz="2000"/>
              <a:t>物流管理实务</a:t>
            </a:r>
            <a:endParaRPr sz="2000"/>
          </a:p>
          <a:p>
            <a:pPr algn="l"/>
            <a:r>
              <a:rPr sz="2000"/>
              <a:t>经济法基础</a:t>
            </a:r>
            <a:endParaRPr sz="2000"/>
          </a:p>
        </p:txBody>
      </p:sp>
      <p:sp>
        <p:nvSpPr>
          <p:cNvPr id="16" name="文本框 15"/>
          <p:cNvSpPr txBox="1"/>
          <p:nvPr/>
        </p:nvSpPr>
        <p:spPr>
          <a:xfrm>
            <a:off x="3851910" y="3317240"/>
            <a:ext cx="2274570" cy="2553335"/>
          </a:xfrm>
          <a:prstGeom prst="rect">
            <a:avLst/>
          </a:prstGeom>
          <a:noFill/>
        </p:spPr>
        <p:txBody>
          <a:bodyPr wrap="square" rtlCol="0">
            <a:spAutoFit/>
          </a:bodyPr>
          <a:p>
            <a:pPr algn="l"/>
            <a:r>
              <a:rPr sz="2000"/>
              <a:t>商务谈判</a:t>
            </a:r>
            <a:endParaRPr sz="2000"/>
          </a:p>
          <a:p>
            <a:pPr algn="l"/>
            <a:r>
              <a:rPr sz="2000"/>
              <a:t>市场营销综合实训</a:t>
            </a:r>
            <a:endParaRPr sz="2000"/>
          </a:p>
          <a:p>
            <a:pPr algn="l"/>
            <a:r>
              <a:rPr sz="2000"/>
              <a:t>网络营销</a:t>
            </a:r>
            <a:endParaRPr sz="2000"/>
          </a:p>
          <a:p>
            <a:pPr algn="l"/>
            <a:r>
              <a:rPr sz="2000"/>
              <a:t>市场营销策划</a:t>
            </a:r>
            <a:endParaRPr sz="2000"/>
          </a:p>
          <a:p>
            <a:pPr algn="l"/>
            <a:r>
              <a:rPr sz="2000"/>
              <a:t>营销沙盘模拟实训</a:t>
            </a:r>
            <a:endParaRPr sz="2000"/>
          </a:p>
          <a:p>
            <a:pPr algn="l"/>
            <a:r>
              <a:rPr sz="2000"/>
              <a:t>市场调查与预测</a:t>
            </a:r>
            <a:endParaRPr sz="2000"/>
          </a:p>
          <a:p>
            <a:pPr algn="l"/>
            <a:r>
              <a:rPr sz="2000"/>
              <a:t>现代推销技术</a:t>
            </a:r>
            <a:endParaRPr sz="2000"/>
          </a:p>
          <a:p>
            <a:pPr algn="l"/>
            <a:r>
              <a:rPr sz="2000"/>
              <a:t>营销心理学</a:t>
            </a:r>
            <a:endParaRPr sz="2000"/>
          </a:p>
        </p:txBody>
      </p:sp>
      <p:sp>
        <p:nvSpPr>
          <p:cNvPr id="17" name="文本框 16"/>
          <p:cNvSpPr txBox="1"/>
          <p:nvPr/>
        </p:nvSpPr>
        <p:spPr>
          <a:xfrm>
            <a:off x="6467475" y="3317240"/>
            <a:ext cx="2252980" cy="1938020"/>
          </a:xfrm>
          <a:prstGeom prst="rect">
            <a:avLst/>
          </a:prstGeom>
          <a:noFill/>
        </p:spPr>
        <p:txBody>
          <a:bodyPr wrap="square" rtlCol="0">
            <a:spAutoFit/>
          </a:bodyPr>
          <a:p>
            <a:pPr algn="l"/>
            <a:r>
              <a:rPr sz="2000"/>
              <a:t>电子商务运营实务</a:t>
            </a:r>
            <a:endParaRPr sz="2000"/>
          </a:p>
          <a:p>
            <a:pPr algn="l"/>
            <a:r>
              <a:rPr sz="2000"/>
              <a:t>电子商务案例分析</a:t>
            </a:r>
            <a:endParaRPr sz="2000"/>
          </a:p>
          <a:p>
            <a:pPr algn="l"/>
            <a:r>
              <a:rPr sz="2000"/>
              <a:t>经济学基础</a:t>
            </a:r>
            <a:endParaRPr sz="2000"/>
          </a:p>
          <a:p>
            <a:pPr algn="l"/>
            <a:r>
              <a:rPr sz="2000"/>
              <a:t>新零售管理实务</a:t>
            </a:r>
            <a:endParaRPr sz="2000"/>
          </a:p>
          <a:p>
            <a:pPr algn="l"/>
            <a:r>
              <a:rPr sz="2000"/>
              <a:t>沟通技巧</a:t>
            </a:r>
            <a:endParaRPr sz="2000"/>
          </a:p>
          <a:p>
            <a:pPr algn="l"/>
            <a:r>
              <a:rPr sz="2000"/>
              <a:t>连锁经营管理</a:t>
            </a:r>
            <a:endParaRPr sz="2000"/>
          </a:p>
        </p:txBody>
      </p:sp>
      <p:sp>
        <p:nvSpPr>
          <p:cNvPr id="18" name="文本框 17"/>
          <p:cNvSpPr txBox="1"/>
          <p:nvPr/>
        </p:nvSpPr>
        <p:spPr>
          <a:xfrm>
            <a:off x="8822690" y="3317240"/>
            <a:ext cx="1818640" cy="2245360"/>
          </a:xfrm>
          <a:prstGeom prst="rect">
            <a:avLst/>
          </a:prstGeom>
          <a:noFill/>
        </p:spPr>
        <p:txBody>
          <a:bodyPr wrap="square" rtlCol="0">
            <a:spAutoFit/>
          </a:bodyPr>
          <a:p>
            <a:pPr algn="l"/>
            <a:r>
              <a:rPr sz="2000"/>
              <a:t>职业基本技能训练与考核</a:t>
            </a:r>
            <a:endParaRPr sz="2000"/>
          </a:p>
          <a:p>
            <a:pPr algn="l"/>
            <a:r>
              <a:rPr sz="2000"/>
              <a:t>职业技能资格培训与鉴定</a:t>
            </a:r>
            <a:endParaRPr sz="2000"/>
          </a:p>
          <a:p>
            <a:pPr algn="l"/>
            <a:r>
              <a:rPr sz="2000"/>
              <a:t>毕业顶岗实习与毕业设计（论文）</a:t>
            </a:r>
            <a:endParaRPr sz="2000"/>
          </a:p>
        </p:txBody>
      </p:sp>
      <p:sp>
        <p:nvSpPr>
          <p:cNvPr id="19" name="文本框 18"/>
          <p:cNvSpPr txBox="1"/>
          <p:nvPr/>
        </p:nvSpPr>
        <p:spPr>
          <a:xfrm>
            <a:off x="1825625" y="2179320"/>
            <a:ext cx="1645920" cy="398780"/>
          </a:xfrm>
          <a:prstGeom prst="rect">
            <a:avLst/>
          </a:prstGeom>
          <a:noFill/>
        </p:spPr>
        <p:txBody>
          <a:bodyPr wrap="square" rtlCol="0">
            <a:spAutoFit/>
          </a:bodyPr>
          <a:p>
            <a:pPr algn="ctr"/>
            <a:r>
              <a:rPr lang="zh-CN" altLang="en-US" sz="2000">
                <a:solidFill>
                  <a:schemeClr val="tx1"/>
                </a:solidFill>
                <a:effectLst>
                  <a:outerShdw blurRad="38100" dist="19050" dir="2700000" algn="tl" rotWithShape="0">
                    <a:schemeClr val="dk1">
                      <a:alpha val="40000"/>
                    </a:schemeClr>
                  </a:outerShdw>
                </a:effectLst>
              </a:rPr>
              <a:t>专业基础课</a:t>
            </a:r>
            <a:endParaRPr lang="zh-CN" altLang="en-US" sz="2000">
              <a:solidFill>
                <a:schemeClr val="tx1"/>
              </a:solidFill>
              <a:effectLst>
                <a:outerShdw blurRad="38100" dist="19050" dir="2700000" algn="tl" rotWithShape="0">
                  <a:schemeClr val="dk1">
                    <a:alpha val="40000"/>
                  </a:schemeClr>
                </a:outerShdw>
              </a:effectLst>
            </a:endParaRPr>
          </a:p>
        </p:txBody>
      </p:sp>
      <p:sp>
        <p:nvSpPr>
          <p:cNvPr id="20" name="文本框 19"/>
          <p:cNvSpPr txBox="1"/>
          <p:nvPr/>
        </p:nvSpPr>
        <p:spPr>
          <a:xfrm>
            <a:off x="3971925" y="2179320"/>
            <a:ext cx="1798320" cy="706755"/>
          </a:xfrm>
          <a:prstGeom prst="rect">
            <a:avLst/>
          </a:prstGeom>
          <a:noFill/>
        </p:spPr>
        <p:txBody>
          <a:bodyPr wrap="square" rtlCol="0">
            <a:spAutoFit/>
          </a:bodyPr>
          <a:p>
            <a:pPr algn="ctr">
              <a:buClrTx/>
              <a:buSzTx/>
              <a:buFontTx/>
            </a:pPr>
            <a:r>
              <a:rPr lang="zh-CN" altLang="en-US" sz="2000">
                <a:effectLst>
                  <a:outerShdw blurRad="38100" dist="19050" dir="2700000" algn="tl" rotWithShape="0">
                    <a:schemeClr val="dk1">
                      <a:alpha val="40000"/>
                    </a:schemeClr>
                  </a:outerShdw>
                </a:effectLst>
                <a:sym typeface="+mn-ea"/>
              </a:rPr>
              <a:t>专业核心课</a:t>
            </a:r>
            <a:endParaRPr lang="zh-CN" altLang="en-US" sz="2000">
              <a:solidFill>
                <a:schemeClr val="tx1"/>
              </a:solidFill>
              <a:effectLst>
                <a:outerShdw blurRad="38100" dist="19050" dir="2700000" algn="tl" rotWithShape="0">
                  <a:schemeClr val="dk1">
                    <a:alpha val="40000"/>
                  </a:schemeClr>
                </a:outerShdw>
              </a:effectLst>
            </a:endParaRPr>
          </a:p>
          <a:p>
            <a:pPr algn="ctr">
              <a:buClrTx/>
              <a:buSzTx/>
              <a:buFontTx/>
            </a:pPr>
            <a:endParaRPr lang="zh-CN" altLang="en-US" sz="2000">
              <a:effectLst>
                <a:outerShdw blurRad="38100" dist="19050" dir="2700000" algn="tl" rotWithShape="0">
                  <a:schemeClr val="dk1">
                    <a:alpha val="40000"/>
                  </a:schemeClr>
                </a:outerShdw>
              </a:effectLst>
            </a:endParaRPr>
          </a:p>
        </p:txBody>
      </p:sp>
      <p:sp>
        <p:nvSpPr>
          <p:cNvPr id="21" name="文本框 20"/>
          <p:cNvSpPr txBox="1"/>
          <p:nvPr/>
        </p:nvSpPr>
        <p:spPr>
          <a:xfrm>
            <a:off x="6467475" y="2179320"/>
            <a:ext cx="1798320" cy="398780"/>
          </a:xfrm>
          <a:prstGeom prst="rect">
            <a:avLst/>
          </a:prstGeom>
          <a:noFill/>
        </p:spPr>
        <p:txBody>
          <a:bodyPr wrap="square" rtlCol="0">
            <a:spAutoFit/>
          </a:bodyPr>
          <a:p>
            <a:pPr algn="ctr">
              <a:buClrTx/>
              <a:buSzTx/>
              <a:buFontTx/>
            </a:pPr>
            <a:r>
              <a:rPr lang="zh-CN" altLang="en-US" sz="2000">
                <a:effectLst>
                  <a:outerShdw blurRad="38100" dist="19050" dir="2700000" algn="tl" rotWithShape="0">
                    <a:schemeClr val="dk1">
                      <a:alpha val="40000"/>
                    </a:schemeClr>
                  </a:outerShdw>
                </a:effectLst>
                <a:sym typeface="+mn-ea"/>
              </a:rPr>
              <a:t>专业方向课</a:t>
            </a:r>
            <a:endParaRPr lang="zh-CN" altLang="en-US" sz="2000">
              <a:effectLst>
                <a:outerShdw blurRad="38100" dist="19050" dir="2700000" algn="tl" rotWithShape="0">
                  <a:schemeClr val="dk1">
                    <a:alpha val="40000"/>
                  </a:schemeClr>
                </a:outerShdw>
              </a:effectLst>
            </a:endParaRPr>
          </a:p>
        </p:txBody>
      </p:sp>
      <p:sp>
        <p:nvSpPr>
          <p:cNvPr id="2" name="文本框 1"/>
          <p:cNvSpPr txBox="1"/>
          <p:nvPr/>
        </p:nvSpPr>
        <p:spPr>
          <a:xfrm>
            <a:off x="8736330" y="2179320"/>
            <a:ext cx="1991360" cy="398780"/>
          </a:xfrm>
          <a:prstGeom prst="rect">
            <a:avLst/>
          </a:prstGeom>
          <a:noFill/>
        </p:spPr>
        <p:txBody>
          <a:bodyPr wrap="square" rtlCol="0">
            <a:spAutoFit/>
          </a:bodyPr>
          <a:p>
            <a:pPr algn="ctr">
              <a:buClrTx/>
              <a:buSzTx/>
              <a:buFontTx/>
            </a:pPr>
            <a:r>
              <a:rPr lang="zh-CN" altLang="en-US" sz="2000">
                <a:effectLst>
                  <a:outerShdw blurRad="38100" dist="19050" dir="2700000" algn="tl" rotWithShape="0">
                    <a:schemeClr val="dk1">
                      <a:alpha val="40000"/>
                    </a:schemeClr>
                  </a:outerShdw>
                </a:effectLst>
              </a:rPr>
              <a:t>技术技能训练课</a:t>
            </a:r>
            <a:endParaRPr lang="zh-CN" altLang="en-US" sz="2000">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3" name="文本框 12"/>
          <p:cNvSpPr txBox="1"/>
          <p:nvPr/>
        </p:nvSpPr>
        <p:spPr>
          <a:xfrm>
            <a:off x="2695575" y="2965450"/>
            <a:ext cx="8843645" cy="1753235"/>
          </a:xfrm>
          <a:prstGeom prst="rect">
            <a:avLst/>
          </a:prstGeom>
          <a:noFill/>
        </p:spPr>
        <p:txBody>
          <a:bodyPr wrap="square" rtlCol="0">
            <a:spAutoFit/>
          </a:bodyPr>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a:t>
            </a:r>
            <a:r>
              <a:rPr lang="en-US" altLang="zh-CN" sz="2400">
                <a:solidFill>
                  <a:schemeClr val="tx1"/>
                </a:solidFill>
                <a:effectLst>
                  <a:outerShdw blurRad="38100" dist="19050" dir="2700000" algn="tl" rotWithShape="0">
                    <a:schemeClr val="dk1">
                      <a:alpha val="40000"/>
                    </a:schemeClr>
                  </a:outerShdw>
                </a:effectLst>
              </a:rPr>
              <a:t>2</a:t>
            </a:r>
            <a:r>
              <a:rPr lang="zh-CN" altLang="en-US" sz="2400">
                <a:solidFill>
                  <a:schemeClr val="tx1"/>
                </a:solidFill>
                <a:effectLst>
                  <a:outerShdw blurRad="38100" dist="19050" dir="2700000" algn="tl" rotWithShape="0">
                    <a:schemeClr val="dk1">
                      <a:alpha val="40000"/>
                    </a:schemeClr>
                  </a:outerShdw>
                </a:effectLst>
              </a:rPr>
              <a:t>）师资力量</a:t>
            </a:r>
            <a:endParaRPr lang="zh-CN" altLang="en-US" sz="24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  本专业现有专任教师</a:t>
            </a:r>
            <a:r>
              <a:rPr lang="en-US" altLang="zh-CN" sz="2400">
                <a:solidFill>
                  <a:schemeClr val="tx1"/>
                </a:solidFill>
                <a:effectLst>
                  <a:outerShdw blurRad="38100" dist="19050" dir="2700000" algn="tl" rotWithShape="0">
                    <a:schemeClr val="dk1">
                      <a:alpha val="40000"/>
                    </a:schemeClr>
                  </a:outerShdw>
                </a:effectLst>
              </a:rPr>
              <a:t>8</a:t>
            </a:r>
            <a:r>
              <a:rPr lang="zh-CN" altLang="en-US" sz="2400">
                <a:solidFill>
                  <a:schemeClr val="tx1"/>
                </a:solidFill>
                <a:effectLst>
                  <a:outerShdw blurRad="38100" dist="19050" dir="2700000" algn="tl" rotWithShape="0">
                    <a:schemeClr val="dk1">
                      <a:alpha val="40000"/>
                    </a:schemeClr>
                  </a:outerShdw>
                </a:effectLst>
              </a:rPr>
              <a:t>名，兼职教师</a:t>
            </a:r>
            <a:r>
              <a:rPr lang="en-US" altLang="zh-CN" sz="2400">
                <a:solidFill>
                  <a:schemeClr val="tx1"/>
                </a:solidFill>
                <a:effectLst>
                  <a:outerShdw blurRad="38100" dist="19050" dir="2700000" algn="tl" rotWithShape="0">
                    <a:schemeClr val="dk1">
                      <a:alpha val="40000"/>
                    </a:schemeClr>
                  </a:outerShdw>
                </a:effectLst>
              </a:rPr>
              <a:t>3</a:t>
            </a:r>
            <a:r>
              <a:rPr lang="zh-CN" altLang="en-US" sz="2400">
                <a:solidFill>
                  <a:schemeClr val="tx1"/>
                </a:solidFill>
                <a:effectLst>
                  <a:outerShdw blurRad="38100" dist="19050" dir="2700000" algn="tl" rotWithShape="0">
                    <a:schemeClr val="dk1">
                      <a:alpha val="40000"/>
                    </a:schemeClr>
                  </a:outerShdw>
                </a:effectLst>
              </a:rPr>
              <a:t>名。教师均具有硕士以上学历，其中副教授</a:t>
            </a:r>
            <a:r>
              <a:rPr lang="en-US" altLang="zh-CN" sz="2400">
                <a:solidFill>
                  <a:schemeClr val="tx1"/>
                </a:solidFill>
                <a:effectLst>
                  <a:outerShdw blurRad="38100" dist="19050" dir="2700000" algn="tl" rotWithShape="0">
                    <a:schemeClr val="dk1">
                      <a:alpha val="40000"/>
                    </a:schemeClr>
                  </a:outerShdw>
                </a:effectLst>
              </a:rPr>
              <a:t>3</a:t>
            </a:r>
            <a:r>
              <a:rPr lang="zh-CN" altLang="en-US" sz="2400">
                <a:solidFill>
                  <a:schemeClr val="tx1"/>
                </a:solidFill>
                <a:effectLst>
                  <a:outerShdw blurRad="38100" dist="19050" dir="2700000" algn="tl" rotWithShape="0">
                    <a:schemeClr val="dk1">
                      <a:alpha val="40000"/>
                    </a:schemeClr>
                  </a:outerShdw>
                </a:effectLst>
              </a:rPr>
              <a:t>人，</a:t>
            </a:r>
            <a:r>
              <a:rPr lang="en-US" altLang="zh-CN"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双师型</a:t>
            </a:r>
            <a:r>
              <a:rPr lang="en-US" altLang="zh-CN"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教师</a:t>
            </a:r>
            <a:r>
              <a:rPr lang="en-US" altLang="zh-CN" sz="2400">
                <a:solidFill>
                  <a:schemeClr val="tx1"/>
                </a:solidFill>
                <a:effectLst>
                  <a:outerShdw blurRad="38100" dist="19050" dir="2700000" algn="tl" rotWithShape="0">
                    <a:schemeClr val="dk1">
                      <a:alpha val="40000"/>
                    </a:schemeClr>
                  </a:outerShdw>
                </a:effectLst>
              </a:rPr>
              <a:t>5</a:t>
            </a:r>
            <a:r>
              <a:rPr lang="zh-CN" altLang="en-US" sz="2400">
                <a:solidFill>
                  <a:schemeClr val="tx1"/>
                </a:solidFill>
                <a:effectLst>
                  <a:outerShdw blurRad="38100" dist="19050" dir="2700000" algn="tl" rotWithShape="0">
                    <a:schemeClr val="dk1">
                      <a:alpha val="40000"/>
                    </a:schemeClr>
                  </a:outerShdw>
                </a:effectLst>
              </a:rPr>
              <a:t>人。</a:t>
            </a: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a:off x="964565" y="2813685"/>
            <a:ext cx="4972050" cy="13335"/>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4250690" cy="521970"/>
          </a:xfrm>
          <a:prstGeom prst="rect">
            <a:avLst/>
          </a:prstGeom>
          <a:noFill/>
        </p:spPr>
        <p:txBody>
          <a:bodyPr wrap="square" rtlCol="0">
            <a:spAutoFit/>
          </a:bodyPr>
          <a:p>
            <a:pPr algn="l"/>
            <a:r>
              <a:rPr sz="2800">
                <a:effectLst>
                  <a:outerShdw blurRad="38100" dist="19050" dir="2700000" algn="tl" rotWithShape="0">
                    <a:schemeClr val="dk1">
                      <a:alpha val="40000"/>
                    </a:schemeClr>
                  </a:outerShdw>
                </a:effectLst>
                <a:sym typeface="+mn-ea"/>
              </a:rPr>
              <a:t>4、人才培养模式</a:t>
            </a:r>
            <a:endParaRPr sz="2800">
              <a:effectLst>
                <a:outerShdw blurRad="38100" dist="19050" dir="2700000" algn="tl" rotWithShape="0">
                  <a:schemeClr val="dk1">
                    <a:alpha val="40000"/>
                  </a:schemeClr>
                </a:outerShdw>
              </a:effectLst>
              <a:sym typeface="+mn-ea"/>
            </a:endParaRPr>
          </a:p>
        </p:txBody>
      </p:sp>
      <p:sp>
        <p:nvSpPr>
          <p:cNvPr id="13" name="文本框 12"/>
          <p:cNvSpPr txBox="1"/>
          <p:nvPr/>
        </p:nvSpPr>
        <p:spPr>
          <a:xfrm>
            <a:off x="1681480" y="2965450"/>
            <a:ext cx="9857740" cy="2861310"/>
          </a:xfrm>
          <a:prstGeom prst="rect">
            <a:avLst/>
          </a:prstGeom>
          <a:noFill/>
        </p:spPr>
        <p:txBody>
          <a:bodyPr wrap="square" rtlCol="0">
            <a:spAutoFit/>
          </a:bodyPr>
          <a:p>
            <a:pPr indent="457200" algn="l" fontAlgn="auto">
              <a:lnSpc>
                <a:spcPct val="150000"/>
              </a:lnSpc>
            </a:pPr>
            <a:r>
              <a:rPr lang="en-US" sz="2400" dirty="0">
                <a:solidFill>
                  <a:schemeClr val="tx1">
                    <a:lumMod val="75000"/>
                    <a:lumOff val="25000"/>
                  </a:schemeClr>
                </a:solidFill>
                <a:latin typeface="微软雅黑" panose="020B0503020204020204" charset="-122"/>
                <a:ea typeface="微软雅黑" panose="020B0503020204020204" charset="-122"/>
                <a:sym typeface="+mn-ea"/>
              </a:rPr>
              <a:t> </a:t>
            </a:r>
            <a:r>
              <a:rPr sz="2400" dirty="0">
                <a:solidFill>
                  <a:schemeClr val="tx1">
                    <a:lumMod val="75000"/>
                    <a:lumOff val="25000"/>
                  </a:schemeClr>
                </a:solidFill>
                <a:latin typeface="微软雅黑" panose="020B0503020204020204" charset="-122"/>
                <a:ea typeface="微软雅黑" panose="020B0503020204020204" charset="-122"/>
                <a:sym typeface="+mn-ea"/>
              </a:rPr>
              <a:t>高职市场营销专业</a:t>
            </a:r>
            <a:r>
              <a:rPr sz="2400" dirty="0">
                <a:solidFill>
                  <a:srgbClr val="FF0000"/>
                </a:solidFill>
                <a:latin typeface="微软雅黑" panose="020B0503020204020204" charset="-122"/>
                <a:ea typeface="微软雅黑" panose="020B0503020204020204" charset="-122"/>
                <a:sym typeface="+mn-ea"/>
              </a:rPr>
              <a:t>“实践引领、三创为轴、分层分类”</a:t>
            </a:r>
            <a:r>
              <a:rPr sz="2400" dirty="0">
                <a:solidFill>
                  <a:schemeClr val="tx1">
                    <a:lumMod val="75000"/>
                    <a:lumOff val="25000"/>
                  </a:schemeClr>
                </a:solidFill>
                <a:latin typeface="微软雅黑" panose="020B0503020204020204" charset="-122"/>
                <a:ea typeface="微软雅黑" panose="020B0503020204020204" charset="-122"/>
                <a:sym typeface="+mn-ea"/>
              </a:rPr>
              <a:t>人才培养模式主要从浙江及长三角中小微企业营销人才需求及高职生源现状、学习能力、兴趣、学习方式偏好等方面入手构建，同时兼顾“互联网+”与教学的结合，能较好的提高教学效果、满足企业人才需求。</a:t>
            </a:r>
            <a:endParaRPr sz="2400" dirty="0">
              <a:solidFill>
                <a:schemeClr val="tx1">
                  <a:lumMod val="75000"/>
                  <a:lumOff val="25000"/>
                </a:schemeClr>
              </a:solidFill>
              <a:latin typeface="微软雅黑" panose="020B0503020204020204" charset="-122"/>
              <a:ea typeface="微软雅黑" panose="020B0503020204020204" charset="-122"/>
            </a:endParaRPr>
          </a:p>
          <a:p>
            <a:pPr indent="457200" algn="l" fontAlgn="auto">
              <a:lnSpc>
                <a:spcPct val="150000"/>
              </a:lnSpc>
            </a:pP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179070" y="16446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3" name="文本框 12"/>
          <p:cNvSpPr txBox="1"/>
          <p:nvPr/>
        </p:nvSpPr>
        <p:spPr>
          <a:xfrm>
            <a:off x="1009650" y="1080770"/>
            <a:ext cx="10285730" cy="1753235"/>
          </a:xfrm>
          <a:prstGeom prst="rect">
            <a:avLst/>
          </a:prstGeom>
          <a:noFill/>
        </p:spPr>
        <p:txBody>
          <a:bodyPr wrap="square" rtlCol="0">
            <a:spAutoFit/>
          </a:bodyPr>
          <a:p>
            <a:pPr>
              <a:lnSpc>
                <a:spcPct val="150000"/>
              </a:lnSpc>
            </a:pPr>
            <a:r>
              <a:rPr sz="2400" dirty="0">
                <a:solidFill>
                  <a:srgbClr val="FF0000"/>
                </a:solidFill>
                <a:latin typeface="微软雅黑" panose="020B0503020204020204" charset="-122"/>
                <a:ea typeface="微软雅黑" panose="020B0503020204020204" charset="-122"/>
                <a:sym typeface="+mn-ea"/>
              </a:rPr>
              <a:t>“实践引领”</a:t>
            </a:r>
            <a:r>
              <a:rPr lang="en-US" sz="2400" dirty="0">
                <a:solidFill>
                  <a:schemeClr val="tx1"/>
                </a:solidFill>
                <a:latin typeface="微软雅黑" panose="020B0503020204020204" charset="-122"/>
                <a:ea typeface="微软雅黑" panose="020B0503020204020204" charset="-122"/>
                <a:sym typeface="+mn-ea"/>
              </a:rPr>
              <a:t>——</a:t>
            </a:r>
            <a:r>
              <a:rPr sz="2400" dirty="0">
                <a:latin typeface="微软雅黑" panose="020B0503020204020204" charset="-122"/>
                <a:ea typeface="微软雅黑" panose="020B0503020204020204" charset="-122"/>
                <a:sym typeface="+mn-ea"/>
              </a:rPr>
              <a:t>突出实践能力培养，以行动为导向，通过校内与校外实践完成。校内，大一开展创意</a:t>
            </a:r>
            <a:r>
              <a:rPr lang="zh-CN" sz="2400" dirty="0">
                <a:latin typeface="微软雅黑" panose="020B0503020204020204" charset="-122"/>
                <a:ea typeface="微软雅黑" panose="020B0503020204020204" charset="-122"/>
                <a:sym typeface="+mn-ea"/>
              </a:rPr>
              <a:t>作品</a:t>
            </a:r>
            <a:r>
              <a:rPr sz="2400" dirty="0">
                <a:latin typeface="微软雅黑" panose="020B0503020204020204" charset="-122"/>
                <a:ea typeface="微软雅黑" panose="020B0503020204020204" charset="-122"/>
                <a:sym typeface="+mn-ea"/>
              </a:rPr>
              <a:t>展</a:t>
            </a:r>
            <a:r>
              <a:rPr sz="2400" dirty="0">
                <a:solidFill>
                  <a:schemeClr val="tx1">
                    <a:lumMod val="75000"/>
                    <a:lumOff val="25000"/>
                  </a:schemeClr>
                </a:solidFill>
                <a:latin typeface="微软雅黑" panose="020B0503020204020204" charset="-122"/>
                <a:ea typeface="微软雅黑" panose="020B0503020204020204" charset="-122"/>
                <a:sym typeface="+mn-ea"/>
              </a:rPr>
              <a:t>，大二开展市场营销大赛、实施现代学徒制，大三开展职场模拟、创业实践。校外，大二和大三开展企业实习。</a:t>
            </a: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微信图片_20200729170850"/>
          <p:cNvPicPr>
            <a:picLocks noChangeAspect="1"/>
          </p:cNvPicPr>
          <p:nvPr/>
        </p:nvPicPr>
        <p:blipFill>
          <a:blip r:embed="rId1"/>
          <a:srcRect r="792"/>
          <a:stretch>
            <a:fillRect/>
          </a:stretch>
        </p:blipFill>
        <p:spPr>
          <a:xfrm>
            <a:off x="824865" y="164465"/>
            <a:ext cx="7237730" cy="4020820"/>
          </a:xfrm>
          <a:prstGeom prst="rect">
            <a:avLst/>
          </a:prstGeom>
        </p:spPr>
      </p:pic>
      <p:sp>
        <p:nvSpPr>
          <p:cNvPr id="14" name="文本框 13"/>
          <p:cNvSpPr txBox="1"/>
          <p:nvPr/>
        </p:nvSpPr>
        <p:spPr>
          <a:xfrm>
            <a:off x="8674100" y="2186940"/>
            <a:ext cx="2621280" cy="583565"/>
          </a:xfrm>
          <a:prstGeom prst="rect">
            <a:avLst/>
          </a:prstGeom>
          <a:noFill/>
        </p:spPr>
        <p:txBody>
          <a:bodyPr wrap="none" rtlCol="0" anchor="t">
            <a:spAutoFit/>
          </a:bodyPr>
          <a:p>
            <a:r>
              <a:rPr sz="3200" dirty="0">
                <a:solidFill>
                  <a:schemeClr val="tx1">
                    <a:lumMod val="75000"/>
                    <a:lumOff val="25000"/>
                  </a:schemeClr>
                </a:solidFill>
                <a:latin typeface="微软雅黑" panose="020B0503020204020204" charset="-122"/>
                <a:ea typeface="微软雅黑" panose="020B0503020204020204" charset="-122"/>
                <a:sym typeface="+mn-ea"/>
              </a:rPr>
              <a:t>市场营销大赛</a:t>
            </a:r>
            <a:endParaRPr lang="zh-CN" altLang="en-US" sz="32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3" name="图片 2" descr="微信图片_20200729170914"/>
          <p:cNvPicPr>
            <a:picLocks noChangeAspect="1"/>
          </p:cNvPicPr>
          <p:nvPr/>
        </p:nvPicPr>
        <p:blipFill>
          <a:blip r:embed="rId2"/>
          <a:stretch>
            <a:fillRect/>
          </a:stretch>
        </p:blipFill>
        <p:spPr>
          <a:xfrm>
            <a:off x="1985010" y="4021455"/>
            <a:ext cx="4917440" cy="2836545"/>
          </a:xfrm>
          <a:prstGeom prst="rect">
            <a:avLst/>
          </a:prstGeom>
        </p:spPr>
      </p:pic>
      <p:sp>
        <p:nvSpPr>
          <p:cNvPr id="4" name="文本框 3"/>
          <p:cNvSpPr txBox="1"/>
          <p:nvPr/>
        </p:nvSpPr>
        <p:spPr>
          <a:xfrm>
            <a:off x="7633970" y="5238115"/>
            <a:ext cx="2621280" cy="583565"/>
          </a:xfrm>
          <a:prstGeom prst="rect">
            <a:avLst/>
          </a:prstGeom>
          <a:noFill/>
        </p:spPr>
        <p:txBody>
          <a:bodyPr wrap="none" rtlCol="0" anchor="t">
            <a:spAutoFit/>
          </a:bodyPr>
          <a:p>
            <a:r>
              <a:rPr sz="3200" dirty="0">
                <a:solidFill>
                  <a:schemeClr val="tx1">
                    <a:lumMod val="75000"/>
                    <a:lumOff val="25000"/>
                  </a:schemeClr>
                </a:solidFill>
                <a:latin typeface="微软雅黑" panose="020B0503020204020204" charset="-122"/>
                <a:ea typeface="微软雅黑" panose="020B0503020204020204" charset="-122"/>
                <a:sym typeface="+mn-ea"/>
              </a:rPr>
              <a:t>大赛</a:t>
            </a:r>
            <a:r>
              <a:rPr lang="zh-CN" sz="3200" dirty="0">
                <a:solidFill>
                  <a:schemeClr val="tx1">
                    <a:lumMod val="75000"/>
                    <a:lumOff val="25000"/>
                  </a:schemeClr>
                </a:solidFill>
                <a:latin typeface="微软雅黑" panose="020B0503020204020204" charset="-122"/>
                <a:ea typeface="微软雅黑" panose="020B0503020204020204" charset="-122"/>
                <a:sym typeface="+mn-ea"/>
              </a:rPr>
              <a:t>实践现场</a:t>
            </a:r>
            <a:endParaRPr lang="zh-CN" sz="3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1"/>
          <p:cNvPicPr>
            <a:picLocks noChangeAspect="1"/>
          </p:cNvPicPr>
          <p:nvPr/>
        </p:nvPicPr>
        <p:blipFill>
          <a:blip r:embed="rId1"/>
          <a:stretch>
            <a:fillRect/>
          </a:stretch>
        </p:blipFill>
        <p:spPr>
          <a:xfrm>
            <a:off x="1056005" y="210820"/>
            <a:ext cx="6337935" cy="3443605"/>
          </a:xfrm>
          <a:prstGeom prst="rect">
            <a:avLst/>
          </a:prstGeom>
        </p:spPr>
      </p:pic>
      <p:pic>
        <p:nvPicPr>
          <p:cNvPr id="3" name="图片 2" descr="图2"/>
          <p:cNvPicPr>
            <a:picLocks noChangeAspect="1"/>
          </p:cNvPicPr>
          <p:nvPr/>
        </p:nvPicPr>
        <p:blipFill>
          <a:blip r:embed="rId2"/>
          <a:stretch>
            <a:fillRect/>
          </a:stretch>
        </p:blipFill>
        <p:spPr>
          <a:xfrm>
            <a:off x="1056005" y="3812540"/>
            <a:ext cx="6299835" cy="2837815"/>
          </a:xfrm>
          <a:prstGeom prst="rect">
            <a:avLst/>
          </a:prstGeom>
        </p:spPr>
      </p:pic>
      <p:sp>
        <p:nvSpPr>
          <p:cNvPr id="4" name="文本框 3"/>
          <p:cNvSpPr txBox="1"/>
          <p:nvPr/>
        </p:nvSpPr>
        <p:spPr>
          <a:xfrm>
            <a:off x="8391525" y="3137535"/>
            <a:ext cx="3027680" cy="583565"/>
          </a:xfrm>
          <a:prstGeom prst="rect">
            <a:avLst/>
          </a:prstGeom>
          <a:noFill/>
        </p:spPr>
        <p:txBody>
          <a:bodyPr wrap="none" rtlCol="0" anchor="t">
            <a:spAutoFit/>
          </a:bodyPr>
          <a:p>
            <a:r>
              <a:rPr lang="zh-CN" sz="3200" dirty="0">
                <a:latin typeface="微软雅黑" panose="020B0503020204020204" charset="-122"/>
                <a:ea typeface="微软雅黑" panose="020B0503020204020204" charset="-122"/>
                <a:sym typeface="+mn-ea"/>
              </a:rPr>
              <a:t>营销</a:t>
            </a:r>
            <a:r>
              <a:rPr sz="3200" dirty="0">
                <a:latin typeface="微软雅黑" panose="020B0503020204020204" charset="-122"/>
                <a:ea typeface="微软雅黑" panose="020B0503020204020204" charset="-122"/>
                <a:sym typeface="+mn-ea"/>
              </a:rPr>
              <a:t>创意</a:t>
            </a:r>
            <a:r>
              <a:rPr lang="zh-CN" sz="3200" dirty="0">
                <a:latin typeface="微软雅黑" panose="020B0503020204020204" charset="-122"/>
                <a:ea typeface="微软雅黑" panose="020B0503020204020204" charset="-122"/>
                <a:sym typeface="+mn-ea"/>
              </a:rPr>
              <a:t>作品</a:t>
            </a:r>
            <a:r>
              <a:rPr sz="3200" dirty="0">
                <a:latin typeface="微软雅黑" panose="020B0503020204020204" charset="-122"/>
                <a:ea typeface="微软雅黑" panose="020B0503020204020204" charset="-122"/>
                <a:sym typeface="+mn-ea"/>
              </a:rPr>
              <a:t>展</a:t>
            </a:r>
            <a:endParaRPr lang="zh-CN" altLang="en-US" sz="32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729170906"/>
          <p:cNvPicPr>
            <a:picLocks noChangeAspect="1"/>
          </p:cNvPicPr>
          <p:nvPr/>
        </p:nvPicPr>
        <p:blipFill>
          <a:blip r:embed="rId1"/>
          <a:stretch>
            <a:fillRect/>
          </a:stretch>
        </p:blipFill>
        <p:spPr>
          <a:xfrm>
            <a:off x="1057275" y="415290"/>
            <a:ext cx="6172200" cy="3206750"/>
          </a:xfrm>
          <a:prstGeom prst="rect">
            <a:avLst/>
          </a:prstGeom>
        </p:spPr>
      </p:pic>
      <p:sp>
        <p:nvSpPr>
          <p:cNvPr id="4" name="文本框 3"/>
          <p:cNvSpPr txBox="1"/>
          <p:nvPr/>
        </p:nvSpPr>
        <p:spPr>
          <a:xfrm>
            <a:off x="7733030" y="1646555"/>
            <a:ext cx="3027680" cy="583565"/>
          </a:xfrm>
          <a:prstGeom prst="rect">
            <a:avLst/>
          </a:prstGeom>
          <a:noFill/>
        </p:spPr>
        <p:txBody>
          <a:bodyPr wrap="none" rtlCol="0" anchor="t">
            <a:spAutoFit/>
          </a:bodyPr>
          <a:p>
            <a:r>
              <a:rPr lang="zh-CN" altLang="en-US" sz="3200"/>
              <a:t>双十一营销实战</a:t>
            </a:r>
            <a:endParaRPr lang="zh-CN" altLang="en-US" sz="3200"/>
          </a:p>
        </p:txBody>
      </p:sp>
      <p:pic>
        <p:nvPicPr>
          <p:cNvPr id="3" name="图片 2" descr="微信图片_20200729170910"/>
          <p:cNvPicPr>
            <a:picLocks noChangeAspect="1"/>
          </p:cNvPicPr>
          <p:nvPr/>
        </p:nvPicPr>
        <p:blipFill>
          <a:blip r:embed="rId2"/>
          <a:stretch>
            <a:fillRect/>
          </a:stretch>
        </p:blipFill>
        <p:spPr>
          <a:xfrm>
            <a:off x="1057275" y="3700145"/>
            <a:ext cx="6171565" cy="3091815"/>
          </a:xfrm>
          <a:prstGeom prst="rect">
            <a:avLst/>
          </a:prstGeom>
        </p:spPr>
      </p:pic>
      <p:sp>
        <p:nvSpPr>
          <p:cNvPr id="5" name="文本框 4"/>
          <p:cNvSpPr txBox="1"/>
          <p:nvPr/>
        </p:nvSpPr>
        <p:spPr>
          <a:xfrm>
            <a:off x="7733030" y="4954270"/>
            <a:ext cx="2214880" cy="583565"/>
          </a:xfrm>
          <a:prstGeom prst="rect">
            <a:avLst/>
          </a:prstGeom>
          <a:noFill/>
        </p:spPr>
        <p:txBody>
          <a:bodyPr wrap="none" rtlCol="0" anchor="t">
            <a:spAutoFit/>
          </a:bodyPr>
          <a:p>
            <a:r>
              <a:rPr lang="zh-CN" altLang="en-US" sz="3200"/>
              <a:t>营销实训室</a:t>
            </a:r>
            <a:endParaRPr lang="zh-CN" altLang="en-US" sz="3200"/>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学生（学徒）在“现代学徒制”合作企业"/>
          <p:cNvPicPr>
            <a:picLocks noChangeAspect="1"/>
          </p:cNvPicPr>
          <p:nvPr/>
        </p:nvPicPr>
        <p:blipFill>
          <a:blip r:embed="rId1"/>
          <a:stretch>
            <a:fillRect/>
          </a:stretch>
        </p:blipFill>
        <p:spPr>
          <a:xfrm>
            <a:off x="2667000" y="994410"/>
            <a:ext cx="6858000" cy="4406900"/>
          </a:xfrm>
          <a:prstGeom prst="rect">
            <a:avLst/>
          </a:prstGeom>
        </p:spPr>
      </p:pic>
      <p:sp>
        <p:nvSpPr>
          <p:cNvPr id="3" name="文本框 2"/>
          <p:cNvSpPr txBox="1"/>
          <p:nvPr/>
        </p:nvSpPr>
        <p:spPr>
          <a:xfrm>
            <a:off x="2185670" y="5764530"/>
            <a:ext cx="7820660" cy="583565"/>
          </a:xfrm>
          <a:prstGeom prst="rect">
            <a:avLst/>
          </a:prstGeom>
          <a:noFill/>
        </p:spPr>
        <p:txBody>
          <a:bodyPr wrap="square" rtlCol="0" anchor="t">
            <a:spAutoFit/>
          </a:bodyPr>
          <a:p>
            <a:r>
              <a:rPr lang="zh-CN" altLang="en-US" sz="3200"/>
              <a:t>学生（学徒）在</a:t>
            </a:r>
            <a:r>
              <a:rPr lang="en-US" altLang="zh-CN" sz="3200"/>
              <a:t>“</a:t>
            </a:r>
            <a:r>
              <a:rPr lang="zh-CN" altLang="en-US" sz="3200"/>
              <a:t>现代学徒制</a:t>
            </a:r>
            <a:r>
              <a:rPr lang="en-US" altLang="zh-CN" sz="3200"/>
              <a:t>”</a:t>
            </a:r>
            <a:r>
              <a:rPr lang="zh-CN" altLang="en-US" sz="3200"/>
              <a:t>合作企业实训</a:t>
            </a:r>
            <a:endParaRPr lang="zh-CN" altLang="en-US" sz="320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082915" y="1100455"/>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8913495" y="1100455"/>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9744075" y="1100455"/>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0577195" y="110045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8082915" y="2804795"/>
            <a:ext cx="31642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906510" y="2084070"/>
            <a:ext cx="1604645" cy="521970"/>
          </a:xfrm>
          <a:prstGeom prst="rect">
            <a:avLst/>
          </a:prstGeom>
          <a:noFill/>
        </p:spPr>
        <p:txBody>
          <a:bodyPr wrap="square" rtlCol="0">
            <a:spAutoFit/>
          </a:bodyPr>
          <a:p>
            <a:pPr algn="dist"/>
            <a:r>
              <a:rPr lang="zh-CN" altLang="en-US" sz="2800"/>
              <a:t>目录</a:t>
            </a:r>
            <a:endParaRPr lang="zh-CN" altLang="en-US" sz="2800"/>
          </a:p>
        </p:txBody>
      </p:sp>
      <p:sp>
        <p:nvSpPr>
          <p:cNvPr id="16" name="文本框 15"/>
          <p:cNvSpPr txBox="1"/>
          <p:nvPr/>
        </p:nvSpPr>
        <p:spPr>
          <a:xfrm>
            <a:off x="2194560" y="2435860"/>
            <a:ext cx="4168775" cy="460375"/>
          </a:xfrm>
          <a:prstGeom prst="rect">
            <a:avLst/>
          </a:prstGeom>
          <a:noFill/>
        </p:spPr>
        <p:txBody>
          <a:bodyPr wrap="square" rtlCol="0">
            <a:spAutoFit/>
          </a:bodyPr>
          <a:p>
            <a:pPr algn="l"/>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、职业</a:t>
            </a:r>
            <a:r>
              <a:rPr lang="zh-CN" altLang="en-US" sz="2400">
                <a:solidFill>
                  <a:schemeClr val="tx1"/>
                </a:solidFill>
                <a:effectLst>
                  <a:outerShdw blurRad="38100" dist="19050" dir="2700000" algn="tl" rotWithShape="0">
                    <a:schemeClr val="dk1">
                      <a:alpha val="40000"/>
                    </a:schemeClr>
                  </a:outerShdw>
                </a:effectLst>
              </a:rPr>
              <a:t>背景</a:t>
            </a:r>
            <a:endParaRPr lang="zh-CN" altLang="en-US" sz="2400">
              <a:solidFill>
                <a:schemeClr val="tx1"/>
              </a:solidFill>
              <a:effectLst>
                <a:outerShdw blurRad="38100" dist="19050" dir="2700000" algn="tl" rotWithShape="0">
                  <a:schemeClr val="dk1">
                    <a:alpha val="40000"/>
                  </a:schemeClr>
                </a:outerShdw>
              </a:effectLst>
            </a:endParaRPr>
          </a:p>
        </p:txBody>
      </p:sp>
      <p:sp>
        <p:nvSpPr>
          <p:cNvPr id="17" name="文本框 16"/>
          <p:cNvSpPr txBox="1"/>
          <p:nvPr/>
        </p:nvSpPr>
        <p:spPr>
          <a:xfrm>
            <a:off x="2193925" y="3110230"/>
            <a:ext cx="4169410" cy="460375"/>
          </a:xfrm>
          <a:prstGeom prst="rect">
            <a:avLst/>
          </a:prstGeom>
          <a:noFill/>
        </p:spPr>
        <p:txBody>
          <a:bodyPr wrap="square" rtlCol="0">
            <a:spAutoFit/>
          </a:bodyPr>
          <a:p>
            <a:pPr algn="l"/>
            <a:r>
              <a:rPr lang="en-US" altLang="zh-CN" sz="2400">
                <a:solidFill>
                  <a:schemeClr val="tx1"/>
                </a:solidFill>
                <a:effectLst>
                  <a:outerShdw blurRad="38100" dist="19050" dir="2700000" algn="tl" rotWithShape="0">
                    <a:schemeClr val="dk1">
                      <a:alpha val="40000"/>
                    </a:schemeClr>
                  </a:outerShdw>
                </a:effectLst>
              </a:rPr>
              <a:t>2</a:t>
            </a:r>
            <a:r>
              <a:rPr lang="zh-CN" altLang="en-US"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培养目标与就业方向</a:t>
            </a:r>
            <a:endParaRPr lang="zh-CN" altLang="en-US" sz="2400">
              <a:solidFill>
                <a:schemeClr val="tx1"/>
              </a:solidFill>
              <a:effectLst>
                <a:outerShdw blurRad="38100" dist="19050" dir="2700000" algn="tl" rotWithShape="0">
                  <a:schemeClr val="dk1">
                    <a:alpha val="40000"/>
                  </a:schemeClr>
                </a:outerShdw>
              </a:effectLst>
            </a:endParaRPr>
          </a:p>
        </p:txBody>
      </p:sp>
      <p:sp>
        <p:nvSpPr>
          <p:cNvPr id="18" name="文本框 17"/>
          <p:cNvSpPr txBox="1"/>
          <p:nvPr/>
        </p:nvSpPr>
        <p:spPr>
          <a:xfrm>
            <a:off x="2194560" y="3802380"/>
            <a:ext cx="4169410" cy="460375"/>
          </a:xfrm>
          <a:prstGeom prst="rect">
            <a:avLst/>
          </a:prstGeom>
          <a:noFill/>
        </p:spPr>
        <p:txBody>
          <a:bodyPr wrap="square" rtlCol="0">
            <a:spAutoFit/>
          </a:bodyPr>
          <a:p>
            <a:pPr algn="l"/>
            <a:r>
              <a:rPr lang="en-US" altLang="zh-CN" sz="2400">
                <a:solidFill>
                  <a:schemeClr val="tx1"/>
                </a:solidFill>
                <a:effectLst>
                  <a:outerShdw blurRad="38100" dist="19050" dir="2700000" algn="tl" rotWithShape="0">
                    <a:schemeClr val="dk1">
                      <a:alpha val="40000"/>
                    </a:schemeClr>
                  </a:outerShdw>
                </a:effectLst>
              </a:rPr>
              <a:t>3</a:t>
            </a:r>
            <a:r>
              <a:rPr lang="zh-CN" altLang="en-US"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专业主干课程与师资力量</a:t>
            </a:r>
            <a:endParaRPr lang="zh-CN" altLang="en-US" sz="2400">
              <a:solidFill>
                <a:schemeClr val="tx1"/>
              </a:solidFill>
              <a:effectLst>
                <a:outerShdw blurRad="38100" dist="19050" dir="2700000" algn="tl" rotWithShape="0">
                  <a:schemeClr val="dk1">
                    <a:alpha val="40000"/>
                  </a:schemeClr>
                </a:outerShdw>
              </a:effectLst>
            </a:endParaRPr>
          </a:p>
        </p:txBody>
      </p:sp>
      <p:sp>
        <p:nvSpPr>
          <p:cNvPr id="19" name="文本框 18"/>
          <p:cNvSpPr txBox="1"/>
          <p:nvPr/>
        </p:nvSpPr>
        <p:spPr>
          <a:xfrm>
            <a:off x="2194560" y="4483735"/>
            <a:ext cx="4169410" cy="460375"/>
          </a:xfrm>
          <a:prstGeom prst="rect">
            <a:avLst/>
          </a:prstGeom>
          <a:noFill/>
        </p:spPr>
        <p:txBody>
          <a:bodyPr wrap="square" rtlCol="0">
            <a:spAutoFit/>
            <a:scene3d>
              <a:camera prst="orthographicFront"/>
              <a:lightRig rig="threePt" dir="t"/>
            </a:scene3d>
          </a:bodyPr>
          <a:p>
            <a:pPr algn="l"/>
            <a:r>
              <a:rPr lang="en-US" altLang="zh-CN" sz="2400">
                <a:effectLst>
                  <a:outerShdw blurRad="38100" dist="19050" dir="2700000" algn="tl" rotWithShape="0">
                    <a:schemeClr val="dk1">
                      <a:alpha val="40000"/>
                    </a:schemeClr>
                  </a:outerShdw>
                </a:effectLst>
                <a:sym typeface="+mn-ea"/>
              </a:rPr>
              <a:t>4</a:t>
            </a:r>
            <a:r>
              <a:rPr lang="zh-CN" altLang="en-US"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人才培养模式</a:t>
            </a:r>
            <a:endParaRPr lang="zh-CN" altLang="en-US" sz="2400">
              <a:solidFill>
                <a:schemeClr val="tx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2194560" y="5130800"/>
            <a:ext cx="4169410" cy="460375"/>
          </a:xfrm>
          <a:prstGeom prst="rect">
            <a:avLst/>
          </a:prstGeom>
          <a:noFill/>
        </p:spPr>
        <p:txBody>
          <a:bodyPr wrap="square" rtlCol="0">
            <a:spAutoFit/>
            <a:scene3d>
              <a:camera prst="orthographicFront"/>
              <a:lightRig rig="threePt" dir="t"/>
            </a:scene3d>
          </a:bodyPr>
          <a:p>
            <a:pPr algn="l"/>
            <a:r>
              <a:rPr lang="en-US" altLang="zh-CN" sz="2400">
                <a:solidFill>
                  <a:schemeClr val="tx1"/>
                </a:solidFill>
                <a:effectLst>
                  <a:outerShdw blurRad="38100" dist="19050" dir="2700000" algn="tl" rotWithShape="0">
                    <a:schemeClr val="dk1">
                      <a:alpha val="40000"/>
                    </a:schemeClr>
                  </a:outerShdw>
                </a:effectLst>
              </a:rPr>
              <a:t>5</a:t>
            </a:r>
            <a:r>
              <a:rPr lang="zh-CN" altLang="en-US"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专业特色</a:t>
            </a:r>
            <a:endParaRPr lang="zh-CN" altLang="en-US" sz="24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2194560" y="5777865"/>
            <a:ext cx="4169410" cy="460375"/>
          </a:xfrm>
          <a:prstGeom prst="rect">
            <a:avLst/>
          </a:prstGeom>
          <a:noFill/>
        </p:spPr>
        <p:txBody>
          <a:bodyPr wrap="square" rtlCol="0">
            <a:spAutoFit/>
            <a:scene3d>
              <a:camera prst="orthographicFront"/>
              <a:lightRig rig="threePt" dir="t"/>
            </a:scene3d>
          </a:bodyPr>
          <a:p>
            <a:pPr algn="l"/>
            <a:r>
              <a:rPr lang="en-US" altLang="zh-CN" sz="2400">
                <a:solidFill>
                  <a:schemeClr val="tx1"/>
                </a:solidFill>
                <a:effectLst>
                  <a:outerShdw blurRad="38100" dist="19050" dir="2700000" algn="tl" rotWithShape="0">
                    <a:schemeClr val="dk1">
                      <a:alpha val="40000"/>
                    </a:schemeClr>
                  </a:outerShdw>
                </a:effectLst>
              </a:rPr>
              <a:t>6</a:t>
            </a:r>
            <a:r>
              <a:rPr lang="zh-CN" altLang="en-US" sz="2400">
                <a:solidFill>
                  <a:schemeClr val="tx1"/>
                </a:solidFill>
                <a:effectLst>
                  <a:outerShdw blurRad="38100" dist="19050" dir="2700000" algn="tl" rotWithShape="0">
                    <a:schemeClr val="dk1">
                      <a:alpha val="40000"/>
                    </a:schemeClr>
                  </a:outerShdw>
                </a:effectLst>
              </a:rPr>
              <a:t>、社团活动</a:t>
            </a: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left)">
                                      <p:cBhvr>
                                        <p:cTn id="13" dur="500"/>
                                        <p:tgtEl>
                                          <p:spTgt spid="17"/>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ppt_x</p:attrName>
                                        </p:attrNameLst>
                                      </p:cBhvr>
                                      <p:tavLst>
                                        <p:tav tm="0">
                                          <p:val>
                                            <p:strVal val="#ppt_x+#ppt_w*1.125000"/>
                                          </p:val>
                                        </p:tav>
                                        <p:tav tm="100000">
                                          <p:val>
                                            <p:strVal val="#ppt_x"/>
                                          </p:val>
                                        </p:tav>
                                      </p:tavLst>
                                    </p:anim>
                                    <p:animEffect transition="in" filter="wipe(left)">
                                      <p:cBhvr>
                                        <p:cTn id="18" dur="500"/>
                                        <p:tgtEl>
                                          <p:spTgt spid="18"/>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ppt_x</p:attrName>
                                        </p:attrNameLst>
                                      </p:cBhvr>
                                      <p:tavLst>
                                        <p:tav tm="0">
                                          <p:val>
                                            <p:strVal val="#ppt_x+#ppt_w*1.125000"/>
                                          </p:val>
                                        </p:tav>
                                        <p:tav tm="100000">
                                          <p:val>
                                            <p:strVal val="#ppt_x"/>
                                          </p:val>
                                        </p:tav>
                                      </p:tavLst>
                                    </p:anim>
                                    <p:animEffect transition="in" filter="wipe(left)">
                                      <p:cBhvr>
                                        <p:cTn id="23" dur="500"/>
                                        <p:tgtEl>
                                          <p:spTgt spid="19"/>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179070" y="16446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文本框 3"/>
          <p:cNvSpPr txBox="1"/>
          <p:nvPr/>
        </p:nvSpPr>
        <p:spPr>
          <a:xfrm>
            <a:off x="1009650" y="704215"/>
            <a:ext cx="10585450" cy="2861310"/>
          </a:xfrm>
          <a:prstGeom prst="rect">
            <a:avLst/>
          </a:prstGeom>
          <a:noFill/>
        </p:spPr>
        <p:txBody>
          <a:bodyPr wrap="square" rtlCol="0">
            <a:spAutoFit/>
          </a:bodyPr>
          <a:p>
            <a:pPr>
              <a:lnSpc>
                <a:spcPct val="150000"/>
              </a:lnSpc>
            </a:pPr>
            <a:r>
              <a:rPr sz="2400" dirty="0">
                <a:solidFill>
                  <a:srgbClr val="FF0000"/>
                </a:solidFill>
                <a:latin typeface="微软雅黑" panose="020B0503020204020204" charset="-122"/>
                <a:ea typeface="微软雅黑" panose="020B0503020204020204" charset="-122"/>
                <a:sym typeface="+mn-ea"/>
              </a:rPr>
              <a:t>“三创为轴”</a:t>
            </a:r>
            <a:r>
              <a:rPr lang="en-US" sz="2400" dirty="0">
                <a:latin typeface="微软雅黑" panose="020B0503020204020204" charset="-122"/>
                <a:ea typeface="微软雅黑" panose="020B0503020204020204" charset="-122"/>
                <a:sym typeface="+mn-ea"/>
              </a:rPr>
              <a:t>——</a:t>
            </a:r>
            <a:r>
              <a:rPr sz="2400" dirty="0">
                <a:latin typeface="微软雅黑" panose="020B0503020204020204" charset="-122"/>
                <a:ea typeface="微软雅黑" panose="020B0503020204020204" charset="-122"/>
                <a:sym typeface="+mn-ea"/>
              </a:rPr>
              <a:t>以贯穿大学三年的《市场营销综合实训（1－4）》课程为主、各专业课程共同融入“创意创新创业”教学内容。</a:t>
            </a:r>
            <a:endParaRPr sz="2400" dirty="0">
              <a:latin typeface="微软雅黑" panose="020B0503020204020204" charset="-122"/>
              <a:ea typeface="微软雅黑" panose="020B0503020204020204" charset="-122"/>
              <a:sym typeface="+mn-ea"/>
            </a:endParaRPr>
          </a:p>
          <a:p>
            <a:pPr>
              <a:lnSpc>
                <a:spcPct val="150000"/>
              </a:lnSpc>
            </a:pPr>
            <a:r>
              <a:rPr sz="2400" dirty="0">
                <a:solidFill>
                  <a:srgbClr val="FF0000"/>
                </a:solidFill>
                <a:latin typeface="微软雅黑" panose="020B0503020204020204" charset="-122"/>
                <a:ea typeface="微软雅黑" panose="020B0503020204020204" charset="-122"/>
                <a:sym typeface="+mn-ea"/>
              </a:rPr>
              <a:t>“分层分类”</a:t>
            </a:r>
            <a:r>
              <a:rPr lang="en-US" sz="2400" dirty="0">
                <a:latin typeface="微软雅黑" panose="020B0503020204020204" charset="-122"/>
                <a:ea typeface="微软雅黑" panose="020B0503020204020204" charset="-122"/>
                <a:sym typeface="+mn-ea"/>
              </a:rPr>
              <a:t>——</a:t>
            </a:r>
            <a:r>
              <a:rPr sz="2400" dirty="0">
                <a:latin typeface="微软雅黑" panose="020B0503020204020204" charset="-122"/>
                <a:ea typeface="微软雅黑" panose="020B0503020204020204" charset="-122"/>
                <a:sym typeface="+mn-ea"/>
              </a:rPr>
              <a:t>根据对学生的调查，依据职业目标将学生分为就业类、升学类和创业类三类，再根据就业类学生的特点将其职业目标分为基层与中高层营销人员，为不同类别的学生提供有差异的教学内容、方法与学习环境等。</a:t>
            </a:r>
            <a:endParaRPr lang="zh-CN" altLang="en-US" sz="2400">
              <a:solidFill>
                <a:schemeClr val="tx1"/>
              </a:solidFill>
              <a:effectLst>
                <a:outerShdw blurRad="38100" dist="19050" dir="2700000" algn="tl" rotWithShape="0">
                  <a:schemeClr val="dk1">
                    <a:alpha val="40000"/>
                  </a:schemeClr>
                </a:outerShdw>
              </a:effectLst>
            </a:endParaRPr>
          </a:p>
        </p:txBody>
      </p:sp>
      <p:sp>
        <p:nvSpPr>
          <p:cNvPr id="3" name="矩形: 圆角 21"/>
          <p:cNvSpPr/>
          <p:nvPr>
            <p:custDataLst>
              <p:tags r:id="rId1"/>
            </p:custDataLst>
          </p:nvPr>
        </p:nvSpPr>
        <p:spPr>
          <a:xfrm>
            <a:off x="6761217" y="3565684"/>
            <a:ext cx="1952244" cy="3114076"/>
          </a:xfrm>
          <a:prstGeom prst="roundRect">
            <a:avLst>
              <a:gd name="adj" fmla="val 9641"/>
            </a:avLst>
          </a:prstGeom>
          <a:solidFill>
            <a:schemeClr val="accent3"/>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任意多边形: 形状 20"/>
          <p:cNvSpPr/>
          <p:nvPr>
            <p:custDataLst>
              <p:tags r:id="rId2"/>
            </p:custDataLst>
          </p:nvPr>
        </p:nvSpPr>
        <p:spPr>
          <a:xfrm>
            <a:off x="4810443" y="3565684"/>
            <a:ext cx="2227421" cy="3114199"/>
          </a:xfrm>
          <a:custGeom>
            <a:avLst/>
            <a:gdLst>
              <a:gd name="connsiteX0" fmla="*/ 262315 w 2969601"/>
              <a:gd name="connsiteY0" fmla="*/ 0 h 4152101"/>
              <a:gd name="connsiteX1" fmla="*/ 2335636 w 2969601"/>
              <a:gd name="connsiteY1" fmla="*/ 0 h 4152101"/>
              <a:gd name="connsiteX2" fmla="*/ 2597951 w 2969601"/>
              <a:gd name="connsiteY2" fmla="*/ 262315 h 4152101"/>
              <a:gd name="connsiteX3" fmla="*/ 2597951 w 2969601"/>
              <a:gd name="connsiteY3" fmla="*/ 1860493 h 4152101"/>
              <a:gd name="connsiteX4" fmla="*/ 2969601 w 2969601"/>
              <a:gd name="connsiteY4" fmla="*/ 2076050 h 4152101"/>
              <a:gd name="connsiteX5" fmla="*/ 2597951 w 2969601"/>
              <a:gd name="connsiteY5" fmla="*/ 2291607 h 4152101"/>
              <a:gd name="connsiteX6" fmla="*/ 2597951 w 2969601"/>
              <a:gd name="connsiteY6" fmla="*/ 3889786 h 4152101"/>
              <a:gd name="connsiteX7" fmla="*/ 2335636 w 2969601"/>
              <a:gd name="connsiteY7" fmla="*/ 4152101 h 4152101"/>
              <a:gd name="connsiteX8" fmla="*/ 262315 w 2969601"/>
              <a:gd name="connsiteY8" fmla="*/ 4152101 h 4152101"/>
              <a:gd name="connsiteX9" fmla="*/ 0 w 2969601"/>
              <a:gd name="connsiteY9" fmla="*/ 3889786 h 4152101"/>
              <a:gd name="connsiteX10" fmla="*/ 0 w 2969601"/>
              <a:gd name="connsiteY10" fmla="*/ 262315 h 4152101"/>
              <a:gd name="connsiteX11" fmla="*/ 262315 w 2969601"/>
              <a:gd name="connsiteY11" fmla="*/ 0 h 41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9601" h="4152101">
                <a:moveTo>
                  <a:pt x="262315" y="0"/>
                </a:moveTo>
                <a:lnTo>
                  <a:pt x="2335636" y="0"/>
                </a:lnTo>
                <a:cubicBezTo>
                  <a:pt x="2480509" y="0"/>
                  <a:pt x="2597951" y="117442"/>
                  <a:pt x="2597951" y="262315"/>
                </a:cubicBezTo>
                <a:lnTo>
                  <a:pt x="2597951" y="1860493"/>
                </a:lnTo>
                <a:lnTo>
                  <a:pt x="2969601" y="2076050"/>
                </a:lnTo>
                <a:lnTo>
                  <a:pt x="2597951" y="2291607"/>
                </a:lnTo>
                <a:lnTo>
                  <a:pt x="2597951" y="3889786"/>
                </a:lnTo>
                <a:cubicBezTo>
                  <a:pt x="2597951" y="4034659"/>
                  <a:pt x="2480509" y="4152101"/>
                  <a:pt x="2335636" y="4152101"/>
                </a:cubicBezTo>
                <a:lnTo>
                  <a:pt x="262315" y="4152101"/>
                </a:lnTo>
                <a:cubicBezTo>
                  <a:pt x="117442" y="4152101"/>
                  <a:pt x="0" y="4034659"/>
                  <a:pt x="0" y="3889786"/>
                </a:cubicBezTo>
                <a:lnTo>
                  <a:pt x="0" y="262315"/>
                </a:lnTo>
                <a:cubicBezTo>
                  <a:pt x="0" y="117442"/>
                  <a:pt x="117442" y="0"/>
                  <a:pt x="262315" y="0"/>
                </a:cubicBezTo>
                <a:close/>
              </a:path>
            </a:pathLst>
          </a:cu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形状 24"/>
          <p:cNvSpPr/>
          <p:nvPr>
            <p:custDataLst>
              <p:tags r:id="rId3"/>
            </p:custDataLst>
          </p:nvPr>
        </p:nvSpPr>
        <p:spPr>
          <a:xfrm>
            <a:off x="2867343" y="3565684"/>
            <a:ext cx="2227421" cy="3114199"/>
          </a:xfrm>
          <a:custGeom>
            <a:avLst/>
            <a:gdLst>
              <a:gd name="connsiteX0" fmla="*/ 262315 w 2969601"/>
              <a:gd name="connsiteY0" fmla="*/ 0 h 4152101"/>
              <a:gd name="connsiteX1" fmla="*/ 2335636 w 2969601"/>
              <a:gd name="connsiteY1" fmla="*/ 0 h 4152101"/>
              <a:gd name="connsiteX2" fmla="*/ 2597951 w 2969601"/>
              <a:gd name="connsiteY2" fmla="*/ 262315 h 4152101"/>
              <a:gd name="connsiteX3" fmla="*/ 2597951 w 2969601"/>
              <a:gd name="connsiteY3" fmla="*/ 1860493 h 4152101"/>
              <a:gd name="connsiteX4" fmla="*/ 2969601 w 2969601"/>
              <a:gd name="connsiteY4" fmla="*/ 2076050 h 4152101"/>
              <a:gd name="connsiteX5" fmla="*/ 2597951 w 2969601"/>
              <a:gd name="connsiteY5" fmla="*/ 2291607 h 4152101"/>
              <a:gd name="connsiteX6" fmla="*/ 2597951 w 2969601"/>
              <a:gd name="connsiteY6" fmla="*/ 3889786 h 4152101"/>
              <a:gd name="connsiteX7" fmla="*/ 2335636 w 2969601"/>
              <a:gd name="connsiteY7" fmla="*/ 4152101 h 4152101"/>
              <a:gd name="connsiteX8" fmla="*/ 262315 w 2969601"/>
              <a:gd name="connsiteY8" fmla="*/ 4152101 h 4152101"/>
              <a:gd name="connsiteX9" fmla="*/ 0 w 2969601"/>
              <a:gd name="connsiteY9" fmla="*/ 3889786 h 4152101"/>
              <a:gd name="connsiteX10" fmla="*/ 0 w 2969601"/>
              <a:gd name="connsiteY10" fmla="*/ 262315 h 4152101"/>
              <a:gd name="connsiteX11" fmla="*/ 262315 w 2969601"/>
              <a:gd name="connsiteY11" fmla="*/ 0 h 41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9601" h="4152101">
                <a:moveTo>
                  <a:pt x="262315" y="0"/>
                </a:moveTo>
                <a:lnTo>
                  <a:pt x="2335636" y="0"/>
                </a:lnTo>
                <a:cubicBezTo>
                  <a:pt x="2480509" y="0"/>
                  <a:pt x="2597951" y="117442"/>
                  <a:pt x="2597951" y="262315"/>
                </a:cubicBezTo>
                <a:lnTo>
                  <a:pt x="2597951" y="1860493"/>
                </a:lnTo>
                <a:lnTo>
                  <a:pt x="2969601" y="2076050"/>
                </a:lnTo>
                <a:lnTo>
                  <a:pt x="2597951" y="2291607"/>
                </a:lnTo>
                <a:lnTo>
                  <a:pt x="2597951" y="3889786"/>
                </a:lnTo>
                <a:cubicBezTo>
                  <a:pt x="2597951" y="4034659"/>
                  <a:pt x="2480509" y="4152101"/>
                  <a:pt x="2335636" y="4152101"/>
                </a:cubicBezTo>
                <a:lnTo>
                  <a:pt x="262315" y="4152101"/>
                </a:lnTo>
                <a:cubicBezTo>
                  <a:pt x="117442" y="4152101"/>
                  <a:pt x="0" y="4034659"/>
                  <a:pt x="0" y="3889786"/>
                </a:cubicBezTo>
                <a:lnTo>
                  <a:pt x="0" y="262315"/>
                </a:lnTo>
                <a:cubicBezTo>
                  <a:pt x="0" y="117442"/>
                  <a:pt x="117442" y="0"/>
                  <a:pt x="262315" y="0"/>
                </a:cubicBezTo>
                <a:close/>
              </a:path>
            </a:pathLst>
          </a:custGeom>
          <a:solidFill>
            <a:schemeClr val="accent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bananas_52816"/>
          <p:cNvSpPr>
            <a:spLocks noChangeAspect="1"/>
          </p:cNvSpPr>
          <p:nvPr>
            <p:custDataLst>
              <p:tags r:id="rId4"/>
            </p:custDataLst>
          </p:nvPr>
        </p:nvSpPr>
        <p:spPr bwMode="auto">
          <a:xfrm>
            <a:off x="3414554" y="3929380"/>
            <a:ext cx="653415" cy="600075"/>
          </a:xfrm>
          <a:custGeom>
            <a:avLst/>
            <a:gdLst>
              <a:gd name="connsiteX0" fmla="*/ 517357 w 607717"/>
              <a:gd name="connsiteY0" fmla="*/ 96675 h 558243"/>
              <a:gd name="connsiteX1" fmla="*/ 526332 w 607717"/>
              <a:gd name="connsiteY1" fmla="*/ 97305 h 558243"/>
              <a:gd name="connsiteX2" fmla="*/ 526623 w 607717"/>
              <a:gd name="connsiteY2" fmla="*/ 97305 h 558243"/>
              <a:gd name="connsiteX3" fmla="*/ 526963 w 607717"/>
              <a:gd name="connsiteY3" fmla="*/ 97353 h 558243"/>
              <a:gd name="connsiteX4" fmla="*/ 576398 w 607717"/>
              <a:gd name="connsiteY4" fmla="*/ 117603 h 558243"/>
              <a:gd name="connsiteX5" fmla="*/ 583142 w 607717"/>
              <a:gd name="connsiteY5" fmla="*/ 181645 h 558243"/>
              <a:gd name="connsiteX6" fmla="*/ 603712 w 607717"/>
              <a:gd name="connsiteY6" fmla="*/ 212455 h 558243"/>
              <a:gd name="connsiteX7" fmla="*/ 496641 w 607717"/>
              <a:gd name="connsiteY7" fmla="*/ 492990 h 558243"/>
              <a:gd name="connsiteX8" fmla="*/ 309862 w 607717"/>
              <a:gd name="connsiteY8" fmla="*/ 558243 h 558243"/>
              <a:gd name="connsiteX9" fmla="*/ 292203 w 607717"/>
              <a:gd name="connsiteY9" fmla="*/ 557759 h 558243"/>
              <a:gd name="connsiteX10" fmla="*/ 190954 w 607717"/>
              <a:gd name="connsiteY10" fmla="*/ 534457 h 558243"/>
              <a:gd name="connsiteX11" fmla="*/ 142682 w 607717"/>
              <a:gd name="connsiteY11" fmla="*/ 506215 h 558243"/>
              <a:gd name="connsiteX12" fmla="*/ 117697 w 607717"/>
              <a:gd name="connsiteY12" fmla="*/ 452007 h 558243"/>
              <a:gd name="connsiteX13" fmla="*/ 126721 w 607717"/>
              <a:gd name="connsiteY13" fmla="*/ 435536 h 558243"/>
              <a:gd name="connsiteX14" fmla="*/ 169122 w 607717"/>
              <a:gd name="connsiteY14" fmla="*/ 422602 h 558243"/>
              <a:gd name="connsiteX15" fmla="*/ 179359 w 607717"/>
              <a:gd name="connsiteY15" fmla="*/ 422941 h 558243"/>
              <a:gd name="connsiteX16" fmla="*/ 195029 w 607717"/>
              <a:gd name="connsiteY16" fmla="*/ 424249 h 558243"/>
              <a:gd name="connsiteX17" fmla="*/ 207157 w 607717"/>
              <a:gd name="connsiteY17" fmla="*/ 425169 h 558243"/>
              <a:gd name="connsiteX18" fmla="*/ 224040 w 607717"/>
              <a:gd name="connsiteY18" fmla="*/ 425654 h 558243"/>
              <a:gd name="connsiteX19" fmla="*/ 382924 w 607717"/>
              <a:gd name="connsiteY19" fmla="*/ 377113 h 558243"/>
              <a:gd name="connsiteX20" fmla="*/ 435416 w 607717"/>
              <a:gd name="connsiteY20" fmla="*/ 329639 h 558243"/>
              <a:gd name="connsiteX21" fmla="*/ 436775 w 607717"/>
              <a:gd name="connsiteY21" fmla="*/ 327992 h 558243"/>
              <a:gd name="connsiteX22" fmla="*/ 438036 w 607717"/>
              <a:gd name="connsiteY22" fmla="*/ 326490 h 558243"/>
              <a:gd name="connsiteX23" fmla="*/ 465447 w 607717"/>
              <a:gd name="connsiteY23" fmla="*/ 286573 h 558243"/>
              <a:gd name="connsiteX24" fmla="*/ 469570 w 607717"/>
              <a:gd name="connsiteY24" fmla="*/ 278337 h 558243"/>
              <a:gd name="connsiteX25" fmla="*/ 487521 w 607717"/>
              <a:gd name="connsiteY25" fmla="*/ 235417 h 558243"/>
              <a:gd name="connsiteX26" fmla="*/ 491305 w 607717"/>
              <a:gd name="connsiteY26" fmla="*/ 222192 h 558243"/>
              <a:gd name="connsiteX27" fmla="*/ 508042 w 607717"/>
              <a:gd name="connsiteY27" fmla="*/ 187845 h 558243"/>
              <a:gd name="connsiteX28" fmla="*/ 511244 w 607717"/>
              <a:gd name="connsiteY28" fmla="*/ 185181 h 558243"/>
              <a:gd name="connsiteX29" fmla="*/ 511341 w 607717"/>
              <a:gd name="connsiteY29" fmla="*/ 185133 h 558243"/>
              <a:gd name="connsiteX30" fmla="*/ 511535 w 607717"/>
              <a:gd name="connsiteY30" fmla="*/ 184987 h 558243"/>
              <a:gd name="connsiteX31" fmla="*/ 505277 w 607717"/>
              <a:gd name="connsiteY31" fmla="*/ 125208 h 558243"/>
              <a:gd name="connsiteX32" fmla="*/ 517357 w 607717"/>
              <a:gd name="connsiteY32" fmla="*/ 96675 h 558243"/>
              <a:gd name="connsiteX33" fmla="*/ 485435 w 607717"/>
              <a:gd name="connsiteY33" fmla="*/ 0 h 558243"/>
              <a:gd name="connsiteX34" fmla="*/ 536525 w 607717"/>
              <a:gd name="connsiteY34" fmla="*/ 35511 h 558243"/>
              <a:gd name="connsiteX35" fmla="*/ 530557 w 607717"/>
              <a:gd name="connsiteY35" fmla="*/ 71748 h 558243"/>
              <a:gd name="connsiteX36" fmla="*/ 517894 w 607717"/>
              <a:gd name="connsiteY36" fmla="*/ 70876 h 558243"/>
              <a:gd name="connsiteX37" fmla="*/ 517360 w 607717"/>
              <a:gd name="connsiteY37" fmla="*/ 70876 h 558243"/>
              <a:gd name="connsiteX38" fmla="*/ 506444 w 607717"/>
              <a:gd name="connsiteY38" fmla="*/ 73250 h 558243"/>
              <a:gd name="connsiteX39" fmla="*/ 482864 w 607717"/>
              <a:gd name="connsiteY39" fmla="*/ 100186 h 558243"/>
              <a:gd name="connsiteX40" fmla="*/ 479516 w 607717"/>
              <a:gd name="connsiteY40" fmla="*/ 127946 h 558243"/>
              <a:gd name="connsiteX41" fmla="*/ 484514 w 607717"/>
              <a:gd name="connsiteY41" fmla="*/ 175132 h 558243"/>
              <a:gd name="connsiteX42" fmla="*/ 466271 w 607717"/>
              <a:gd name="connsiteY42" fmla="*/ 215730 h 558243"/>
              <a:gd name="connsiteX43" fmla="*/ 463069 w 607717"/>
              <a:gd name="connsiteY43" fmla="*/ 226969 h 558243"/>
              <a:gd name="connsiteX44" fmla="*/ 446330 w 607717"/>
              <a:gd name="connsiteY44" fmla="*/ 266985 h 558243"/>
              <a:gd name="connsiteX45" fmla="*/ 442642 w 607717"/>
              <a:gd name="connsiteY45" fmla="*/ 274398 h 558243"/>
              <a:gd name="connsiteX46" fmla="*/ 368119 w 607717"/>
              <a:gd name="connsiteY46" fmla="*/ 355980 h 558243"/>
              <a:gd name="connsiteX47" fmla="*/ 300485 w 607717"/>
              <a:gd name="connsiteY47" fmla="*/ 388585 h 558243"/>
              <a:gd name="connsiteX48" fmla="*/ 226980 w 607717"/>
              <a:gd name="connsiteY48" fmla="*/ 399824 h 558243"/>
              <a:gd name="connsiteX49" fmla="*/ 146003 w 607717"/>
              <a:gd name="connsiteY49" fmla="*/ 384273 h 558243"/>
              <a:gd name="connsiteX50" fmla="*/ 54643 w 607717"/>
              <a:gd name="connsiteY50" fmla="*/ 335052 h 558243"/>
              <a:gd name="connsiteX51" fmla="*/ 15683 w 607717"/>
              <a:gd name="connsiteY51" fmla="*/ 295084 h 558243"/>
              <a:gd name="connsiteX52" fmla="*/ 5980 w 607717"/>
              <a:gd name="connsiteY52" fmla="*/ 236561 h 558243"/>
              <a:gd name="connsiteX53" fmla="*/ 18934 w 607717"/>
              <a:gd name="connsiteY53" fmla="*/ 223190 h 558243"/>
              <a:gd name="connsiteX54" fmla="*/ 39457 w 607717"/>
              <a:gd name="connsiteY54" fmla="*/ 218346 h 558243"/>
              <a:gd name="connsiteX55" fmla="*/ 72789 w 607717"/>
              <a:gd name="connsiteY55" fmla="*/ 224983 h 558243"/>
              <a:gd name="connsiteX56" fmla="*/ 87539 w 607717"/>
              <a:gd name="connsiteY56" fmla="*/ 230409 h 558243"/>
              <a:gd name="connsiteX57" fmla="*/ 98989 w 607717"/>
              <a:gd name="connsiteY57" fmla="*/ 234527 h 558243"/>
              <a:gd name="connsiteX58" fmla="*/ 281417 w 607717"/>
              <a:gd name="connsiteY58" fmla="*/ 234769 h 558243"/>
              <a:gd name="connsiteX59" fmla="*/ 385197 w 607717"/>
              <a:gd name="connsiteY59" fmla="*/ 169222 h 558243"/>
              <a:gd name="connsiteX60" fmla="*/ 391359 w 607717"/>
              <a:gd name="connsiteY60" fmla="*/ 162342 h 558243"/>
              <a:gd name="connsiteX61" fmla="*/ 420082 w 607717"/>
              <a:gd name="connsiteY61" fmla="*/ 125717 h 558243"/>
              <a:gd name="connsiteX62" fmla="*/ 427311 w 607717"/>
              <a:gd name="connsiteY62" fmla="*/ 113945 h 558243"/>
              <a:gd name="connsiteX63" fmla="*/ 452395 w 607717"/>
              <a:gd name="connsiteY63" fmla="*/ 85362 h 558243"/>
              <a:gd name="connsiteX64" fmla="*/ 456228 w 607717"/>
              <a:gd name="connsiteY64" fmla="*/ 83666 h 558243"/>
              <a:gd name="connsiteX65" fmla="*/ 456325 w 607717"/>
              <a:gd name="connsiteY65" fmla="*/ 83618 h 558243"/>
              <a:gd name="connsiteX66" fmla="*/ 456567 w 607717"/>
              <a:gd name="connsiteY66" fmla="*/ 83569 h 558243"/>
              <a:gd name="connsiteX67" fmla="*/ 456713 w 607717"/>
              <a:gd name="connsiteY67" fmla="*/ 83472 h 558243"/>
              <a:gd name="connsiteX68" fmla="*/ 466562 w 607717"/>
              <a:gd name="connsiteY68" fmla="*/ 24029 h 558243"/>
              <a:gd name="connsiteX69" fmla="*/ 485435 w 607717"/>
              <a:gd name="connsiteY69" fmla="*/ 0 h 5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7717" h="558243">
                <a:moveTo>
                  <a:pt x="517357" y="96675"/>
                </a:moveTo>
                <a:cubicBezTo>
                  <a:pt x="517357" y="96675"/>
                  <a:pt x="520898" y="96772"/>
                  <a:pt x="526332" y="97305"/>
                </a:cubicBezTo>
                <a:cubicBezTo>
                  <a:pt x="526429" y="97305"/>
                  <a:pt x="526526" y="97305"/>
                  <a:pt x="526623" y="97305"/>
                </a:cubicBezTo>
                <a:cubicBezTo>
                  <a:pt x="526720" y="97353"/>
                  <a:pt x="526866" y="97353"/>
                  <a:pt x="526963" y="97353"/>
                </a:cubicBezTo>
                <a:cubicBezTo>
                  <a:pt x="541323" y="98807"/>
                  <a:pt x="567666" y="103409"/>
                  <a:pt x="576398" y="117603"/>
                </a:cubicBezTo>
                <a:cubicBezTo>
                  <a:pt x="576641" y="119928"/>
                  <a:pt x="583142" y="181645"/>
                  <a:pt x="583142" y="181645"/>
                </a:cubicBezTo>
                <a:cubicBezTo>
                  <a:pt x="594155" y="188717"/>
                  <a:pt x="601626" y="199859"/>
                  <a:pt x="603712" y="212455"/>
                </a:cubicBezTo>
                <a:cubicBezTo>
                  <a:pt x="621274" y="318109"/>
                  <a:pt x="580280" y="425605"/>
                  <a:pt x="496641" y="492990"/>
                </a:cubicBezTo>
                <a:cubicBezTo>
                  <a:pt x="444052" y="535378"/>
                  <a:pt x="378315" y="558243"/>
                  <a:pt x="309862" y="558243"/>
                </a:cubicBezTo>
                <a:cubicBezTo>
                  <a:pt x="303992" y="558243"/>
                  <a:pt x="298073" y="558098"/>
                  <a:pt x="292203" y="557759"/>
                </a:cubicBezTo>
                <a:cubicBezTo>
                  <a:pt x="257321" y="555724"/>
                  <a:pt x="223264" y="547925"/>
                  <a:pt x="190954" y="534457"/>
                </a:cubicBezTo>
                <a:cubicBezTo>
                  <a:pt x="174022" y="527433"/>
                  <a:pt x="157819" y="517938"/>
                  <a:pt x="142682" y="506215"/>
                </a:cubicBezTo>
                <a:cubicBezTo>
                  <a:pt x="125993" y="493280"/>
                  <a:pt x="111439" y="477779"/>
                  <a:pt x="117697" y="452007"/>
                </a:cubicBezTo>
                <a:cubicBezTo>
                  <a:pt x="119298" y="445467"/>
                  <a:pt x="122306" y="439944"/>
                  <a:pt x="126721" y="435536"/>
                </a:cubicBezTo>
                <a:cubicBezTo>
                  <a:pt x="137346" y="424879"/>
                  <a:pt x="154423" y="422602"/>
                  <a:pt x="169122" y="422602"/>
                </a:cubicBezTo>
                <a:cubicBezTo>
                  <a:pt x="172712" y="422602"/>
                  <a:pt x="176157" y="422747"/>
                  <a:pt x="179359" y="422941"/>
                </a:cubicBezTo>
                <a:cubicBezTo>
                  <a:pt x="185132" y="423280"/>
                  <a:pt x="190614" y="423813"/>
                  <a:pt x="195029" y="424249"/>
                </a:cubicBezTo>
                <a:cubicBezTo>
                  <a:pt x="199056" y="424636"/>
                  <a:pt x="203131" y="424975"/>
                  <a:pt x="207157" y="425169"/>
                </a:cubicBezTo>
                <a:cubicBezTo>
                  <a:pt x="212785" y="425508"/>
                  <a:pt x="218413" y="425654"/>
                  <a:pt x="224040" y="425654"/>
                </a:cubicBezTo>
                <a:cubicBezTo>
                  <a:pt x="281675" y="425654"/>
                  <a:pt x="337563" y="408698"/>
                  <a:pt x="382924" y="377113"/>
                </a:cubicBezTo>
                <a:cubicBezTo>
                  <a:pt x="402621" y="363404"/>
                  <a:pt x="420183" y="347515"/>
                  <a:pt x="435416" y="329639"/>
                </a:cubicBezTo>
                <a:cubicBezTo>
                  <a:pt x="435853" y="329106"/>
                  <a:pt x="436338" y="328573"/>
                  <a:pt x="436775" y="327992"/>
                </a:cubicBezTo>
                <a:cubicBezTo>
                  <a:pt x="437211" y="327507"/>
                  <a:pt x="437600" y="326975"/>
                  <a:pt x="438036" y="326490"/>
                </a:cubicBezTo>
                <a:cubicBezTo>
                  <a:pt x="448273" y="314089"/>
                  <a:pt x="457393" y="300767"/>
                  <a:pt x="465447" y="286573"/>
                </a:cubicBezTo>
                <a:cubicBezTo>
                  <a:pt x="466756" y="283957"/>
                  <a:pt x="468115" y="281293"/>
                  <a:pt x="469570" y="278337"/>
                </a:cubicBezTo>
                <a:cubicBezTo>
                  <a:pt x="476314" y="264531"/>
                  <a:pt x="482524" y="249707"/>
                  <a:pt x="487521" y="235417"/>
                </a:cubicBezTo>
                <a:cubicBezTo>
                  <a:pt x="488976" y="231202"/>
                  <a:pt x="490189" y="226600"/>
                  <a:pt x="491305" y="222192"/>
                </a:cubicBezTo>
                <a:cubicBezTo>
                  <a:pt x="494507" y="209887"/>
                  <a:pt x="497806" y="197195"/>
                  <a:pt x="508042" y="187845"/>
                </a:cubicBezTo>
                <a:cubicBezTo>
                  <a:pt x="509158" y="186828"/>
                  <a:pt x="510274" y="185908"/>
                  <a:pt x="511244" y="185181"/>
                </a:cubicBezTo>
                <a:lnTo>
                  <a:pt x="511341" y="185133"/>
                </a:lnTo>
                <a:cubicBezTo>
                  <a:pt x="511438" y="185084"/>
                  <a:pt x="511487" y="185036"/>
                  <a:pt x="511535" y="184987"/>
                </a:cubicBezTo>
                <a:lnTo>
                  <a:pt x="505277" y="125208"/>
                </a:lnTo>
                <a:cubicBezTo>
                  <a:pt x="504209" y="115229"/>
                  <a:pt x="507460" y="101277"/>
                  <a:pt x="517357" y="96675"/>
                </a:cubicBezTo>
                <a:close/>
                <a:moveTo>
                  <a:pt x="485435" y="0"/>
                </a:moveTo>
                <a:cubicBezTo>
                  <a:pt x="487473" y="581"/>
                  <a:pt x="530218" y="13952"/>
                  <a:pt x="536525" y="35511"/>
                </a:cubicBezTo>
                <a:cubicBezTo>
                  <a:pt x="536234" y="37255"/>
                  <a:pt x="533274" y="55374"/>
                  <a:pt x="530557" y="71748"/>
                </a:cubicBezTo>
                <a:cubicBezTo>
                  <a:pt x="523619" y="71022"/>
                  <a:pt x="518767" y="70876"/>
                  <a:pt x="517894" y="70876"/>
                </a:cubicBezTo>
                <a:cubicBezTo>
                  <a:pt x="517700" y="70876"/>
                  <a:pt x="517554" y="70876"/>
                  <a:pt x="517360" y="70876"/>
                </a:cubicBezTo>
                <a:cubicBezTo>
                  <a:pt x="513576" y="70876"/>
                  <a:pt x="509889" y="71700"/>
                  <a:pt x="506444" y="73250"/>
                </a:cubicBezTo>
                <a:cubicBezTo>
                  <a:pt x="495721" y="78240"/>
                  <a:pt x="487328" y="87784"/>
                  <a:pt x="482864" y="100186"/>
                </a:cubicBezTo>
                <a:cubicBezTo>
                  <a:pt x="479710" y="108858"/>
                  <a:pt x="478546" y="118692"/>
                  <a:pt x="479516" y="127946"/>
                </a:cubicBezTo>
                <a:lnTo>
                  <a:pt x="484514" y="175132"/>
                </a:lnTo>
                <a:cubicBezTo>
                  <a:pt x="473354" y="188503"/>
                  <a:pt x="469327" y="204006"/>
                  <a:pt x="466271" y="215730"/>
                </a:cubicBezTo>
                <a:cubicBezTo>
                  <a:pt x="465203" y="219847"/>
                  <a:pt x="464185" y="223723"/>
                  <a:pt x="463069" y="226969"/>
                </a:cubicBezTo>
                <a:cubicBezTo>
                  <a:pt x="458411" y="240292"/>
                  <a:pt x="452637" y="254099"/>
                  <a:pt x="446330" y="266985"/>
                </a:cubicBezTo>
                <a:cubicBezTo>
                  <a:pt x="445020" y="269650"/>
                  <a:pt x="443807" y="272072"/>
                  <a:pt x="442642" y="274398"/>
                </a:cubicBezTo>
                <a:cubicBezTo>
                  <a:pt x="424157" y="307002"/>
                  <a:pt x="399073" y="334422"/>
                  <a:pt x="368119" y="355980"/>
                </a:cubicBezTo>
                <a:cubicBezTo>
                  <a:pt x="347790" y="370127"/>
                  <a:pt x="325035" y="381075"/>
                  <a:pt x="300485" y="388585"/>
                </a:cubicBezTo>
                <a:cubicBezTo>
                  <a:pt x="276856" y="395803"/>
                  <a:pt x="252112" y="399582"/>
                  <a:pt x="226980" y="399824"/>
                </a:cubicBezTo>
                <a:cubicBezTo>
                  <a:pt x="199761" y="398419"/>
                  <a:pt x="172494" y="393187"/>
                  <a:pt x="146003" y="384273"/>
                </a:cubicBezTo>
                <a:cubicBezTo>
                  <a:pt x="112914" y="373082"/>
                  <a:pt x="82202" y="356562"/>
                  <a:pt x="54643" y="335052"/>
                </a:cubicBezTo>
                <a:cubicBezTo>
                  <a:pt x="40234" y="323812"/>
                  <a:pt x="27134" y="310393"/>
                  <a:pt x="15683" y="295084"/>
                </a:cubicBezTo>
                <a:cubicBezTo>
                  <a:pt x="3069" y="278273"/>
                  <a:pt x="-6829" y="259573"/>
                  <a:pt x="5980" y="236561"/>
                </a:cubicBezTo>
                <a:cubicBezTo>
                  <a:pt x="9230" y="230699"/>
                  <a:pt x="13597" y="226194"/>
                  <a:pt x="18934" y="223190"/>
                </a:cubicBezTo>
                <a:cubicBezTo>
                  <a:pt x="25144" y="219654"/>
                  <a:pt x="32228" y="218346"/>
                  <a:pt x="39457" y="218346"/>
                </a:cubicBezTo>
                <a:cubicBezTo>
                  <a:pt x="51150" y="218346"/>
                  <a:pt x="63328" y="221785"/>
                  <a:pt x="72789" y="224983"/>
                </a:cubicBezTo>
                <a:cubicBezTo>
                  <a:pt x="78272" y="226824"/>
                  <a:pt x="83415" y="228810"/>
                  <a:pt x="87539" y="230409"/>
                </a:cubicBezTo>
                <a:cubicBezTo>
                  <a:pt x="91323" y="231862"/>
                  <a:pt x="95156" y="233267"/>
                  <a:pt x="98989" y="234527"/>
                </a:cubicBezTo>
                <a:cubicBezTo>
                  <a:pt x="159394" y="254922"/>
                  <a:pt x="224166" y="254971"/>
                  <a:pt x="281417" y="234769"/>
                </a:cubicBezTo>
                <a:cubicBezTo>
                  <a:pt x="320911" y="220816"/>
                  <a:pt x="355844" y="198774"/>
                  <a:pt x="385197" y="169222"/>
                </a:cubicBezTo>
                <a:cubicBezTo>
                  <a:pt x="387186" y="167041"/>
                  <a:pt x="389176" y="164813"/>
                  <a:pt x="391359" y="162342"/>
                </a:cubicBezTo>
                <a:cubicBezTo>
                  <a:pt x="401548" y="150861"/>
                  <a:pt x="411494" y="138168"/>
                  <a:pt x="420082" y="125717"/>
                </a:cubicBezTo>
                <a:cubicBezTo>
                  <a:pt x="422653" y="121987"/>
                  <a:pt x="425030" y="117917"/>
                  <a:pt x="427311" y="113945"/>
                </a:cubicBezTo>
                <a:cubicBezTo>
                  <a:pt x="433618" y="102948"/>
                  <a:pt x="440168" y="91611"/>
                  <a:pt x="452395" y="85362"/>
                </a:cubicBezTo>
                <a:cubicBezTo>
                  <a:pt x="453753" y="84683"/>
                  <a:pt x="455112" y="84102"/>
                  <a:pt x="456228" y="83666"/>
                </a:cubicBezTo>
                <a:lnTo>
                  <a:pt x="456325" y="83618"/>
                </a:lnTo>
                <a:cubicBezTo>
                  <a:pt x="456373" y="83618"/>
                  <a:pt x="456470" y="83569"/>
                  <a:pt x="456567" y="83569"/>
                </a:cubicBezTo>
                <a:lnTo>
                  <a:pt x="456713" y="83472"/>
                </a:lnTo>
                <a:lnTo>
                  <a:pt x="466562" y="24029"/>
                </a:lnTo>
                <a:cubicBezTo>
                  <a:pt x="468891" y="9980"/>
                  <a:pt x="477818" y="1308"/>
                  <a:pt x="485435" y="0"/>
                </a:cubicBezTo>
                <a:close/>
              </a:path>
            </a:pathLst>
          </a:custGeom>
          <a:solidFill>
            <a:schemeClr val="bg1"/>
          </a:solidFill>
          <a:ln>
            <a:noFill/>
          </a:ln>
        </p:spPr>
        <p:txBody>
          <a:bodyPr/>
          <a:lstStyle/>
          <a:p>
            <a:endParaRPr lang="zh-CN" altLang="en-US" sz="1350" dirty="0"/>
          </a:p>
        </p:txBody>
      </p:sp>
      <p:sp>
        <p:nvSpPr>
          <p:cNvPr id="31" name="eggplant_352654"/>
          <p:cNvSpPr>
            <a:spLocks noChangeAspect="1"/>
          </p:cNvSpPr>
          <p:nvPr>
            <p:custDataLst>
              <p:tags r:id="rId5"/>
            </p:custDataLst>
          </p:nvPr>
        </p:nvSpPr>
        <p:spPr bwMode="auto">
          <a:xfrm>
            <a:off x="5554821" y="3929380"/>
            <a:ext cx="512445" cy="600075"/>
          </a:xfrm>
          <a:custGeom>
            <a:avLst/>
            <a:gdLst>
              <a:gd name="connsiteX0" fmla="*/ 138081 w 517756"/>
              <a:gd name="connsiteY0" fmla="*/ 342245 h 606722"/>
              <a:gd name="connsiteX1" fmla="*/ 59661 w 517756"/>
              <a:gd name="connsiteY1" fmla="*/ 411208 h 606722"/>
              <a:gd name="connsiteX2" fmla="*/ 49158 w 517756"/>
              <a:gd name="connsiteY2" fmla="*/ 459287 h 606722"/>
              <a:gd name="connsiteX3" fmla="*/ 86454 w 517756"/>
              <a:gd name="connsiteY3" fmla="*/ 458665 h 606722"/>
              <a:gd name="connsiteX4" fmla="*/ 149208 w 517756"/>
              <a:gd name="connsiteY4" fmla="*/ 377882 h 606722"/>
              <a:gd name="connsiteX5" fmla="*/ 311477 w 517756"/>
              <a:gd name="connsiteY5" fmla="*/ 174014 h 606722"/>
              <a:gd name="connsiteX6" fmla="*/ 333018 w 517756"/>
              <a:gd name="connsiteY6" fmla="*/ 178546 h 606722"/>
              <a:gd name="connsiteX7" fmla="*/ 334354 w 517756"/>
              <a:gd name="connsiteY7" fmla="*/ 178635 h 606722"/>
              <a:gd name="connsiteX8" fmla="*/ 338003 w 517756"/>
              <a:gd name="connsiteY8" fmla="*/ 200142 h 606722"/>
              <a:gd name="connsiteX9" fmla="*/ 353046 w 517756"/>
              <a:gd name="connsiteY9" fmla="*/ 231779 h 606722"/>
              <a:gd name="connsiteX10" fmla="*/ 360968 w 517756"/>
              <a:gd name="connsiteY10" fmla="*/ 242000 h 606722"/>
              <a:gd name="connsiteX11" fmla="*/ 373430 w 517756"/>
              <a:gd name="connsiteY11" fmla="*/ 245110 h 606722"/>
              <a:gd name="connsiteX12" fmla="*/ 392924 w 517756"/>
              <a:gd name="connsiteY12" fmla="*/ 247421 h 606722"/>
              <a:gd name="connsiteX13" fmla="*/ 420963 w 517756"/>
              <a:gd name="connsiteY13" fmla="*/ 243510 h 606722"/>
              <a:gd name="connsiteX14" fmla="*/ 429686 w 517756"/>
              <a:gd name="connsiteY14" fmla="*/ 240844 h 606722"/>
              <a:gd name="connsiteX15" fmla="*/ 437341 w 517756"/>
              <a:gd name="connsiteY15" fmla="*/ 252842 h 606722"/>
              <a:gd name="connsiteX16" fmla="*/ 446598 w 517756"/>
              <a:gd name="connsiteY16" fmla="*/ 263595 h 606722"/>
              <a:gd name="connsiteX17" fmla="*/ 451583 w 517756"/>
              <a:gd name="connsiteY17" fmla="*/ 268216 h 606722"/>
              <a:gd name="connsiteX18" fmla="*/ 375210 w 517756"/>
              <a:gd name="connsiteY18" fmla="*/ 433603 h 606722"/>
              <a:gd name="connsiteX19" fmla="*/ 220418 w 517756"/>
              <a:gd name="connsiteY19" fmla="*/ 592592 h 606722"/>
              <a:gd name="connsiteX20" fmla="*/ 147339 w 517756"/>
              <a:gd name="connsiteY20" fmla="*/ 606722 h 606722"/>
              <a:gd name="connsiteX21" fmla="*/ 125442 w 517756"/>
              <a:gd name="connsiteY21" fmla="*/ 605211 h 606722"/>
              <a:gd name="connsiteX22" fmla="*/ 38743 w 517756"/>
              <a:gd name="connsiteY22" fmla="*/ 559710 h 606722"/>
              <a:gd name="connsiteX23" fmla="*/ 23 w 517756"/>
              <a:gd name="connsiteY23" fmla="*/ 455110 h 606722"/>
              <a:gd name="connsiteX24" fmla="*/ 32958 w 517756"/>
              <a:gd name="connsiteY24" fmla="*/ 348999 h 606722"/>
              <a:gd name="connsiteX25" fmla="*/ 192557 w 517756"/>
              <a:gd name="connsiteY25" fmla="*/ 247598 h 606722"/>
              <a:gd name="connsiteX26" fmla="*/ 311477 w 517756"/>
              <a:gd name="connsiteY26" fmla="*/ 174014 h 606722"/>
              <a:gd name="connsiteX27" fmla="*/ 517044 w 517756"/>
              <a:gd name="connsiteY27" fmla="*/ 0 h 606722"/>
              <a:gd name="connsiteX28" fmla="*/ 508055 w 517756"/>
              <a:gd name="connsiteY28" fmla="*/ 55274 h 606722"/>
              <a:gd name="connsiteX29" fmla="*/ 499866 w 517756"/>
              <a:gd name="connsiteY29" fmla="*/ 73402 h 606722"/>
              <a:gd name="connsiteX30" fmla="*/ 489008 w 517756"/>
              <a:gd name="connsiteY30" fmla="*/ 89043 h 606722"/>
              <a:gd name="connsiteX31" fmla="*/ 487228 w 517756"/>
              <a:gd name="connsiteY31" fmla="*/ 247755 h 606722"/>
              <a:gd name="connsiteX32" fmla="*/ 466134 w 517756"/>
              <a:gd name="connsiteY32" fmla="*/ 229093 h 606722"/>
              <a:gd name="connsiteX33" fmla="*/ 456254 w 517756"/>
              <a:gd name="connsiteY33" fmla="*/ 202256 h 606722"/>
              <a:gd name="connsiteX34" fmla="*/ 456610 w 517756"/>
              <a:gd name="connsiteY34" fmla="*/ 186172 h 606722"/>
              <a:gd name="connsiteX35" fmla="*/ 454207 w 517756"/>
              <a:gd name="connsiteY35" fmla="*/ 187771 h 606722"/>
              <a:gd name="connsiteX36" fmla="*/ 453317 w 517756"/>
              <a:gd name="connsiteY36" fmla="*/ 188304 h 606722"/>
              <a:gd name="connsiteX37" fmla="*/ 453228 w 517756"/>
              <a:gd name="connsiteY37" fmla="*/ 188393 h 606722"/>
              <a:gd name="connsiteX38" fmla="*/ 452071 w 517756"/>
              <a:gd name="connsiteY38" fmla="*/ 189104 h 606722"/>
              <a:gd name="connsiteX39" fmla="*/ 450736 w 517756"/>
              <a:gd name="connsiteY39" fmla="*/ 189904 h 606722"/>
              <a:gd name="connsiteX40" fmla="*/ 449490 w 517756"/>
              <a:gd name="connsiteY40" fmla="*/ 190704 h 606722"/>
              <a:gd name="connsiteX41" fmla="*/ 448511 w 517756"/>
              <a:gd name="connsiteY41" fmla="*/ 191326 h 606722"/>
              <a:gd name="connsiteX42" fmla="*/ 446820 w 517756"/>
              <a:gd name="connsiteY42" fmla="*/ 192215 h 606722"/>
              <a:gd name="connsiteX43" fmla="*/ 441124 w 517756"/>
              <a:gd name="connsiteY43" fmla="*/ 195414 h 606722"/>
              <a:gd name="connsiteX44" fmla="*/ 438988 w 517756"/>
              <a:gd name="connsiteY44" fmla="*/ 196480 h 606722"/>
              <a:gd name="connsiteX45" fmla="*/ 432045 w 517756"/>
              <a:gd name="connsiteY45" fmla="*/ 199857 h 606722"/>
              <a:gd name="connsiteX46" fmla="*/ 429909 w 517756"/>
              <a:gd name="connsiteY46" fmla="*/ 200834 h 606722"/>
              <a:gd name="connsiteX47" fmla="*/ 427773 w 517756"/>
              <a:gd name="connsiteY47" fmla="*/ 201723 h 606722"/>
              <a:gd name="connsiteX48" fmla="*/ 425637 w 517756"/>
              <a:gd name="connsiteY48" fmla="*/ 202612 h 606722"/>
              <a:gd name="connsiteX49" fmla="*/ 423323 w 517756"/>
              <a:gd name="connsiteY49" fmla="*/ 203589 h 606722"/>
              <a:gd name="connsiteX50" fmla="*/ 421810 w 517756"/>
              <a:gd name="connsiteY50" fmla="*/ 204122 h 606722"/>
              <a:gd name="connsiteX51" fmla="*/ 413622 w 517756"/>
              <a:gd name="connsiteY51" fmla="*/ 206877 h 606722"/>
              <a:gd name="connsiteX52" fmla="*/ 411753 w 517756"/>
              <a:gd name="connsiteY52" fmla="*/ 207410 h 606722"/>
              <a:gd name="connsiteX53" fmla="*/ 401161 w 517756"/>
              <a:gd name="connsiteY53" fmla="*/ 209632 h 606722"/>
              <a:gd name="connsiteX54" fmla="*/ 399737 w 517756"/>
              <a:gd name="connsiteY54" fmla="*/ 209810 h 606722"/>
              <a:gd name="connsiteX55" fmla="*/ 397423 w 517756"/>
              <a:gd name="connsiteY55" fmla="*/ 209987 h 606722"/>
              <a:gd name="connsiteX56" fmla="*/ 396622 w 517756"/>
              <a:gd name="connsiteY56" fmla="*/ 210076 h 606722"/>
              <a:gd name="connsiteX57" fmla="*/ 395643 w 517756"/>
              <a:gd name="connsiteY57" fmla="*/ 210165 h 606722"/>
              <a:gd name="connsiteX58" fmla="*/ 394753 w 517756"/>
              <a:gd name="connsiteY58" fmla="*/ 210165 h 606722"/>
              <a:gd name="connsiteX59" fmla="*/ 392884 w 517756"/>
              <a:gd name="connsiteY59" fmla="*/ 210165 h 606722"/>
              <a:gd name="connsiteX60" fmla="*/ 382470 w 517756"/>
              <a:gd name="connsiteY60" fmla="*/ 209010 h 606722"/>
              <a:gd name="connsiteX61" fmla="*/ 373659 w 517756"/>
              <a:gd name="connsiteY61" fmla="*/ 132053 h 606722"/>
              <a:gd name="connsiteX62" fmla="*/ 366895 w 517756"/>
              <a:gd name="connsiteY62" fmla="*/ 135697 h 606722"/>
              <a:gd name="connsiteX63" fmla="*/ 363512 w 517756"/>
              <a:gd name="connsiteY63" fmla="*/ 137207 h 606722"/>
              <a:gd name="connsiteX64" fmla="*/ 360130 w 517756"/>
              <a:gd name="connsiteY64" fmla="*/ 138451 h 606722"/>
              <a:gd name="connsiteX65" fmla="*/ 350518 w 517756"/>
              <a:gd name="connsiteY65" fmla="*/ 140940 h 606722"/>
              <a:gd name="connsiteX66" fmla="*/ 345890 w 517756"/>
              <a:gd name="connsiteY66" fmla="*/ 141473 h 606722"/>
              <a:gd name="connsiteX67" fmla="*/ 341440 w 517756"/>
              <a:gd name="connsiteY67" fmla="*/ 141650 h 606722"/>
              <a:gd name="connsiteX68" fmla="*/ 339303 w 517756"/>
              <a:gd name="connsiteY68" fmla="*/ 141650 h 606722"/>
              <a:gd name="connsiteX69" fmla="*/ 304948 w 517756"/>
              <a:gd name="connsiteY69" fmla="*/ 128765 h 606722"/>
              <a:gd name="connsiteX70" fmla="*/ 318744 w 517756"/>
              <a:gd name="connsiteY70" fmla="*/ 109393 h 606722"/>
              <a:gd name="connsiteX71" fmla="*/ 322749 w 517756"/>
              <a:gd name="connsiteY71" fmla="*/ 104594 h 606722"/>
              <a:gd name="connsiteX72" fmla="*/ 323995 w 517756"/>
              <a:gd name="connsiteY72" fmla="*/ 103083 h 606722"/>
              <a:gd name="connsiteX73" fmla="*/ 327555 w 517756"/>
              <a:gd name="connsiteY73" fmla="*/ 99084 h 606722"/>
              <a:gd name="connsiteX74" fmla="*/ 332895 w 517756"/>
              <a:gd name="connsiteY74" fmla="*/ 93663 h 606722"/>
              <a:gd name="connsiteX75" fmla="*/ 334586 w 517756"/>
              <a:gd name="connsiteY75" fmla="*/ 91886 h 606722"/>
              <a:gd name="connsiteX76" fmla="*/ 336366 w 517756"/>
              <a:gd name="connsiteY76" fmla="*/ 90198 h 606722"/>
              <a:gd name="connsiteX77" fmla="*/ 339926 w 517756"/>
              <a:gd name="connsiteY77" fmla="*/ 86999 h 606722"/>
              <a:gd name="connsiteX78" fmla="*/ 345267 w 517756"/>
              <a:gd name="connsiteY78" fmla="*/ 82555 h 606722"/>
              <a:gd name="connsiteX79" fmla="*/ 348738 w 517756"/>
              <a:gd name="connsiteY79" fmla="*/ 79801 h 606722"/>
              <a:gd name="connsiteX80" fmla="*/ 378376 w 517756"/>
              <a:gd name="connsiteY80" fmla="*/ 63627 h 606722"/>
              <a:gd name="connsiteX81" fmla="*/ 383004 w 517756"/>
              <a:gd name="connsiteY81" fmla="*/ 62028 h 606722"/>
              <a:gd name="connsiteX82" fmla="*/ 388879 w 517756"/>
              <a:gd name="connsiteY82" fmla="*/ 60339 h 606722"/>
              <a:gd name="connsiteX83" fmla="*/ 391371 w 517756"/>
              <a:gd name="connsiteY83" fmla="*/ 59806 h 606722"/>
              <a:gd name="connsiteX84" fmla="*/ 395287 w 517756"/>
              <a:gd name="connsiteY84" fmla="*/ 59006 h 606722"/>
              <a:gd name="connsiteX85" fmla="*/ 397957 w 517756"/>
              <a:gd name="connsiteY85" fmla="*/ 58562 h 606722"/>
              <a:gd name="connsiteX86" fmla="*/ 413711 w 517756"/>
              <a:gd name="connsiteY86" fmla="*/ 57318 h 606722"/>
              <a:gd name="connsiteX87" fmla="*/ 416826 w 517756"/>
              <a:gd name="connsiteY87" fmla="*/ 57318 h 606722"/>
              <a:gd name="connsiteX88" fmla="*/ 419941 w 517756"/>
              <a:gd name="connsiteY88" fmla="*/ 57496 h 606722"/>
              <a:gd name="connsiteX89" fmla="*/ 422878 w 517756"/>
              <a:gd name="connsiteY89" fmla="*/ 57673 h 606722"/>
              <a:gd name="connsiteX90" fmla="*/ 425815 w 517756"/>
              <a:gd name="connsiteY90" fmla="*/ 58029 h 606722"/>
              <a:gd name="connsiteX91" fmla="*/ 428663 w 517756"/>
              <a:gd name="connsiteY91" fmla="*/ 58384 h 606722"/>
              <a:gd name="connsiteX92" fmla="*/ 431511 w 517756"/>
              <a:gd name="connsiteY92" fmla="*/ 58828 h 606722"/>
              <a:gd name="connsiteX93" fmla="*/ 433558 w 517756"/>
              <a:gd name="connsiteY93" fmla="*/ 59184 h 606722"/>
              <a:gd name="connsiteX94" fmla="*/ 435161 w 517756"/>
              <a:gd name="connsiteY94" fmla="*/ 59451 h 606722"/>
              <a:gd name="connsiteX95" fmla="*/ 439433 w 517756"/>
              <a:gd name="connsiteY95" fmla="*/ 60428 h 606722"/>
              <a:gd name="connsiteX96" fmla="*/ 441925 w 517756"/>
              <a:gd name="connsiteY96" fmla="*/ 61050 h 606722"/>
              <a:gd name="connsiteX97" fmla="*/ 444328 w 517756"/>
              <a:gd name="connsiteY97" fmla="*/ 61761 h 606722"/>
              <a:gd name="connsiteX98" fmla="*/ 446642 w 517756"/>
              <a:gd name="connsiteY98" fmla="*/ 62383 h 606722"/>
              <a:gd name="connsiteX99" fmla="*/ 448867 w 517756"/>
              <a:gd name="connsiteY99" fmla="*/ 63183 h 606722"/>
              <a:gd name="connsiteX100" fmla="*/ 451092 w 517756"/>
              <a:gd name="connsiteY100" fmla="*/ 63894 h 606722"/>
              <a:gd name="connsiteX101" fmla="*/ 453139 w 517756"/>
              <a:gd name="connsiteY101" fmla="*/ 64605 h 606722"/>
              <a:gd name="connsiteX102" fmla="*/ 455097 w 517756"/>
              <a:gd name="connsiteY102" fmla="*/ 65404 h 606722"/>
              <a:gd name="connsiteX103" fmla="*/ 455987 w 517756"/>
              <a:gd name="connsiteY103" fmla="*/ 65760 h 606722"/>
              <a:gd name="connsiteX104" fmla="*/ 457856 w 517756"/>
              <a:gd name="connsiteY104" fmla="*/ 66560 h 606722"/>
              <a:gd name="connsiteX105" fmla="*/ 458836 w 517756"/>
              <a:gd name="connsiteY105" fmla="*/ 67004 h 606722"/>
              <a:gd name="connsiteX106" fmla="*/ 469427 w 517756"/>
              <a:gd name="connsiteY106" fmla="*/ 51275 h 606722"/>
              <a:gd name="connsiteX107" fmla="*/ 475746 w 517756"/>
              <a:gd name="connsiteY107" fmla="*/ 33680 h 606722"/>
              <a:gd name="connsiteX108" fmla="*/ 479751 w 517756"/>
              <a:gd name="connsiteY108" fmla="*/ 14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17756" h="606722">
                <a:moveTo>
                  <a:pt x="138081" y="342245"/>
                </a:moveTo>
                <a:cubicBezTo>
                  <a:pt x="91528" y="356820"/>
                  <a:pt x="69720" y="387746"/>
                  <a:pt x="59661" y="411208"/>
                </a:cubicBezTo>
                <a:cubicBezTo>
                  <a:pt x="49069" y="435825"/>
                  <a:pt x="49158" y="456976"/>
                  <a:pt x="49158" y="459287"/>
                </a:cubicBezTo>
                <a:lnTo>
                  <a:pt x="86454" y="458665"/>
                </a:lnTo>
                <a:cubicBezTo>
                  <a:pt x="86454" y="458043"/>
                  <a:pt x="86187" y="397433"/>
                  <a:pt x="149208" y="377882"/>
                </a:cubicBezTo>
                <a:close/>
                <a:moveTo>
                  <a:pt x="311477" y="174014"/>
                </a:moveTo>
                <a:cubicBezTo>
                  <a:pt x="317797" y="176147"/>
                  <a:pt x="325007" y="177835"/>
                  <a:pt x="333018" y="178546"/>
                </a:cubicBezTo>
                <a:cubicBezTo>
                  <a:pt x="333464" y="178546"/>
                  <a:pt x="333909" y="178635"/>
                  <a:pt x="334354" y="178635"/>
                </a:cubicBezTo>
                <a:cubicBezTo>
                  <a:pt x="335066" y="186278"/>
                  <a:pt x="336312" y="193477"/>
                  <a:pt x="338003" y="200142"/>
                </a:cubicBezTo>
                <a:cubicBezTo>
                  <a:pt x="341208" y="212495"/>
                  <a:pt x="346281" y="223070"/>
                  <a:pt x="353046" y="231779"/>
                </a:cubicBezTo>
                <a:lnTo>
                  <a:pt x="360968" y="242000"/>
                </a:lnTo>
                <a:lnTo>
                  <a:pt x="373430" y="245110"/>
                </a:lnTo>
                <a:cubicBezTo>
                  <a:pt x="379572" y="246710"/>
                  <a:pt x="386159" y="247421"/>
                  <a:pt x="392924" y="247421"/>
                </a:cubicBezTo>
                <a:cubicBezTo>
                  <a:pt x="401736" y="247421"/>
                  <a:pt x="411082" y="246176"/>
                  <a:pt x="420963" y="243510"/>
                </a:cubicBezTo>
                <a:cubicBezTo>
                  <a:pt x="423811" y="242799"/>
                  <a:pt x="426749" y="241911"/>
                  <a:pt x="429686" y="240844"/>
                </a:cubicBezTo>
                <a:cubicBezTo>
                  <a:pt x="431911" y="245021"/>
                  <a:pt x="434493" y="249020"/>
                  <a:pt x="437341" y="252842"/>
                </a:cubicBezTo>
                <a:cubicBezTo>
                  <a:pt x="440100" y="256663"/>
                  <a:pt x="443216" y="260218"/>
                  <a:pt x="446598" y="263595"/>
                </a:cubicBezTo>
                <a:cubicBezTo>
                  <a:pt x="448290" y="265195"/>
                  <a:pt x="449892" y="266794"/>
                  <a:pt x="451583" y="268216"/>
                </a:cubicBezTo>
                <a:cubicBezTo>
                  <a:pt x="427194" y="333180"/>
                  <a:pt x="402715" y="386147"/>
                  <a:pt x="375210" y="433603"/>
                </a:cubicBezTo>
                <a:cubicBezTo>
                  <a:pt x="338359" y="497145"/>
                  <a:pt x="291094" y="565664"/>
                  <a:pt x="220418" y="592592"/>
                </a:cubicBezTo>
                <a:cubicBezTo>
                  <a:pt x="195761" y="601923"/>
                  <a:pt x="170927" y="606722"/>
                  <a:pt x="147339" y="606722"/>
                </a:cubicBezTo>
                <a:cubicBezTo>
                  <a:pt x="139951" y="606722"/>
                  <a:pt x="132563" y="606189"/>
                  <a:pt x="125442" y="605211"/>
                </a:cubicBezTo>
                <a:cubicBezTo>
                  <a:pt x="91350" y="600679"/>
                  <a:pt x="61353" y="584860"/>
                  <a:pt x="38743" y="559710"/>
                </a:cubicBezTo>
                <a:cubicBezTo>
                  <a:pt x="14443" y="532604"/>
                  <a:pt x="646" y="495457"/>
                  <a:pt x="23" y="455110"/>
                </a:cubicBezTo>
                <a:cubicBezTo>
                  <a:pt x="-600" y="415829"/>
                  <a:pt x="11061" y="378148"/>
                  <a:pt x="32958" y="348999"/>
                </a:cubicBezTo>
                <a:cubicBezTo>
                  <a:pt x="71500" y="297543"/>
                  <a:pt x="132919" y="270705"/>
                  <a:pt x="192557" y="247598"/>
                </a:cubicBezTo>
                <a:cubicBezTo>
                  <a:pt x="241514" y="228669"/>
                  <a:pt x="280679" y="204408"/>
                  <a:pt x="311477" y="174014"/>
                </a:cubicBezTo>
                <a:close/>
                <a:moveTo>
                  <a:pt x="517044" y="0"/>
                </a:moveTo>
                <a:cubicBezTo>
                  <a:pt x="517044" y="1688"/>
                  <a:pt x="517934" y="27726"/>
                  <a:pt x="508055" y="55274"/>
                </a:cubicBezTo>
                <a:cubicBezTo>
                  <a:pt x="505830" y="61317"/>
                  <a:pt x="503159" y="67448"/>
                  <a:pt x="499866" y="73402"/>
                </a:cubicBezTo>
                <a:cubicBezTo>
                  <a:pt x="496840" y="78823"/>
                  <a:pt x="493280" y="84155"/>
                  <a:pt x="489008" y="89043"/>
                </a:cubicBezTo>
                <a:cubicBezTo>
                  <a:pt x="511526" y="113569"/>
                  <a:pt x="541342" y="166710"/>
                  <a:pt x="487228" y="247755"/>
                </a:cubicBezTo>
                <a:cubicBezTo>
                  <a:pt x="487228" y="247755"/>
                  <a:pt x="475212" y="242157"/>
                  <a:pt x="466134" y="229093"/>
                </a:cubicBezTo>
                <a:cubicBezTo>
                  <a:pt x="461328" y="222251"/>
                  <a:pt x="457411" y="213453"/>
                  <a:pt x="456254" y="202256"/>
                </a:cubicBezTo>
                <a:cubicBezTo>
                  <a:pt x="455809" y="197369"/>
                  <a:pt x="455809" y="192037"/>
                  <a:pt x="456610" y="186172"/>
                </a:cubicBezTo>
                <a:cubicBezTo>
                  <a:pt x="456610" y="186172"/>
                  <a:pt x="455809" y="186794"/>
                  <a:pt x="454207" y="187771"/>
                </a:cubicBezTo>
                <a:cubicBezTo>
                  <a:pt x="453940" y="187949"/>
                  <a:pt x="453673" y="188127"/>
                  <a:pt x="453317" y="188304"/>
                </a:cubicBezTo>
                <a:cubicBezTo>
                  <a:pt x="453317" y="188393"/>
                  <a:pt x="453228" y="188393"/>
                  <a:pt x="453228" y="188393"/>
                </a:cubicBezTo>
                <a:cubicBezTo>
                  <a:pt x="452872" y="188660"/>
                  <a:pt x="452427" y="188838"/>
                  <a:pt x="452071" y="189104"/>
                </a:cubicBezTo>
                <a:cubicBezTo>
                  <a:pt x="451626" y="189371"/>
                  <a:pt x="451181" y="189637"/>
                  <a:pt x="450736" y="189904"/>
                </a:cubicBezTo>
                <a:cubicBezTo>
                  <a:pt x="450291" y="190171"/>
                  <a:pt x="449935" y="190437"/>
                  <a:pt x="449490" y="190704"/>
                </a:cubicBezTo>
                <a:cubicBezTo>
                  <a:pt x="449134" y="190882"/>
                  <a:pt x="448867" y="191059"/>
                  <a:pt x="448511" y="191326"/>
                </a:cubicBezTo>
                <a:cubicBezTo>
                  <a:pt x="447977" y="191592"/>
                  <a:pt x="447443" y="191948"/>
                  <a:pt x="446820" y="192215"/>
                </a:cubicBezTo>
                <a:cubicBezTo>
                  <a:pt x="445129" y="193281"/>
                  <a:pt x="443171" y="194347"/>
                  <a:pt x="441124" y="195414"/>
                </a:cubicBezTo>
                <a:cubicBezTo>
                  <a:pt x="440412" y="195769"/>
                  <a:pt x="439700" y="196125"/>
                  <a:pt x="438988" y="196480"/>
                </a:cubicBezTo>
                <a:cubicBezTo>
                  <a:pt x="436763" y="197635"/>
                  <a:pt x="434448" y="198791"/>
                  <a:pt x="432045" y="199857"/>
                </a:cubicBezTo>
                <a:cubicBezTo>
                  <a:pt x="431333" y="200212"/>
                  <a:pt x="430621" y="200479"/>
                  <a:pt x="429909" y="200834"/>
                </a:cubicBezTo>
                <a:cubicBezTo>
                  <a:pt x="429197" y="201101"/>
                  <a:pt x="428485" y="201456"/>
                  <a:pt x="427773" y="201723"/>
                </a:cubicBezTo>
                <a:cubicBezTo>
                  <a:pt x="427061" y="202079"/>
                  <a:pt x="426349" y="202345"/>
                  <a:pt x="425637" y="202612"/>
                </a:cubicBezTo>
                <a:cubicBezTo>
                  <a:pt x="424836" y="202967"/>
                  <a:pt x="424124" y="203234"/>
                  <a:pt x="423323" y="203589"/>
                </a:cubicBezTo>
                <a:cubicBezTo>
                  <a:pt x="422878" y="203767"/>
                  <a:pt x="422344" y="203945"/>
                  <a:pt x="421810" y="204122"/>
                </a:cubicBezTo>
                <a:cubicBezTo>
                  <a:pt x="419140" y="205100"/>
                  <a:pt x="416381" y="206077"/>
                  <a:pt x="413622" y="206877"/>
                </a:cubicBezTo>
                <a:cubicBezTo>
                  <a:pt x="412999" y="207055"/>
                  <a:pt x="412376" y="207233"/>
                  <a:pt x="411753" y="207410"/>
                </a:cubicBezTo>
                <a:cubicBezTo>
                  <a:pt x="408281" y="208388"/>
                  <a:pt x="404632" y="209099"/>
                  <a:pt x="401161" y="209632"/>
                </a:cubicBezTo>
                <a:cubicBezTo>
                  <a:pt x="400627" y="209632"/>
                  <a:pt x="400182" y="209721"/>
                  <a:pt x="399737" y="209810"/>
                </a:cubicBezTo>
                <a:cubicBezTo>
                  <a:pt x="398936" y="209899"/>
                  <a:pt x="398224" y="209987"/>
                  <a:pt x="397423" y="209987"/>
                </a:cubicBezTo>
                <a:cubicBezTo>
                  <a:pt x="397156" y="210076"/>
                  <a:pt x="396889" y="210076"/>
                  <a:pt x="396622" y="210076"/>
                </a:cubicBezTo>
                <a:cubicBezTo>
                  <a:pt x="396266" y="210076"/>
                  <a:pt x="395910" y="210076"/>
                  <a:pt x="395643" y="210165"/>
                </a:cubicBezTo>
                <a:cubicBezTo>
                  <a:pt x="395287" y="210165"/>
                  <a:pt x="395020" y="210165"/>
                  <a:pt x="394753" y="210165"/>
                </a:cubicBezTo>
                <a:cubicBezTo>
                  <a:pt x="394130" y="210165"/>
                  <a:pt x="393507" y="210165"/>
                  <a:pt x="392884" y="210165"/>
                </a:cubicBezTo>
                <a:cubicBezTo>
                  <a:pt x="389324" y="210165"/>
                  <a:pt x="385852" y="209810"/>
                  <a:pt x="382470" y="209010"/>
                </a:cubicBezTo>
                <a:cubicBezTo>
                  <a:pt x="363512" y="184572"/>
                  <a:pt x="373659" y="132053"/>
                  <a:pt x="373659" y="132053"/>
                </a:cubicBezTo>
                <a:cubicBezTo>
                  <a:pt x="371434" y="133475"/>
                  <a:pt x="369120" y="134630"/>
                  <a:pt x="366895" y="135697"/>
                </a:cubicBezTo>
                <a:cubicBezTo>
                  <a:pt x="365738" y="136230"/>
                  <a:pt x="364670" y="136763"/>
                  <a:pt x="363512" y="137207"/>
                </a:cubicBezTo>
                <a:cubicBezTo>
                  <a:pt x="362355" y="137652"/>
                  <a:pt x="361287" y="138096"/>
                  <a:pt x="360130" y="138451"/>
                </a:cubicBezTo>
                <a:cubicBezTo>
                  <a:pt x="356837" y="139607"/>
                  <a:pt x="353633" y="140406"/>
                  <a:pt x="350518" y="140940"/>
                </a:cubicBezTo>
                <a:cubicBezTo>
                  <a:pt x="348916" y="141206"/>
                  <a:pt x="347403" y="141384"/>
                  <a:pt x="345890" y="141473"/>
                </a:cubicBezTo>
                <a:cubicBezTo>
                  <a:pt x="344377" y="141562"/>
                  <a:pt x="342953" y="141650"/>
                  <a:pt x="341440" y="141650"/>
                </a:cubicBezTo>
                <a:cubicBezTo>
                  <a:pt x="340728" y="141650"/>
                  <a:pt x="340015" y="141650"/>
                  <a:pt x="339303" y="141650"/>
                </a:cubicBezTo>
                <a:cubicBezTo>
                  <a:pt x="318655" y="140762"/>
                  <a:pt x="304948" y="128765"/>
                  <a:pt x="304948" y="128765"/>
                </a:cubicBezTo>
                <a:cubicBezTo>
                  <a:pt x="309487" y="121656"/>
                  <a:pt x="314115" y="115258"/>
                  <a:pt x="318744" y="109393"/>
                </a:cubicBezTo>
                <a:cubicBezTo>
                  <a:pt x="320079" y="107793"/>
                  <a:pt x="321414" y="106193"/>
                  <a:pt x="322749" y="104594"/>
                </a:cubicBezTo>
                <a:cubicBezTo>
                  <a:pt x="323194" y="104061"/>
                  <a:pt x="323639" y="103616"/>
                  <a:pt x="323995" y="103083"/>
                </a:cubicBezTo>
                <a:cubicBezTo>
                  <a:pt x="325241" y="101750"/>
                  <a:pt x="326398" y="100417"/>
                  <a:pt x="327555" y="99084"/>
                </a:cubicBezTo>
                <a:cubicBezTo>
                  <a:pt x="329335" y="97218"/>
                  <a:pt x="331115" y="95352"/>
                  <a:pt x="332895" y="93663"/>
                </a:cubicBezTo>
                <a:cubicBezTo>
                  <a:pt x="333429" y="93041"/>
                  <a:pt x="334052" y="92508"/>
                  <a:pt x="334586" y="91886"/>
                </a:cubicBezTo>
                <a:cubicBezTo>
                  <a:pt x="335209" y="91353"/>
                  <a:pt x="335832" y="90731"/>
                  <a:pt x="336366" y="90198"/>
                </a:cubicBezTo>
                <a:cubicBezTo>
                  <a:pt x="337523" y="89131"/>
                  <a:pt x="338769" y="88065"/>
                  <a:pt x="339926" y="86999"/>
                </a:cubicBezTo>
                <a:cubicBezTo>
                  <a:pt x="341707" y="85488"/>
                  <a:pt x="343487" y="83977"/>
                  <a:pt x="345267" y="82555"/>
                </a:cubicBezTo>
                <a:cubicBezTo>
                  <a:pt x="346424" y="81667"/>
                  <a:pt x="347581" y="80689"/>
                  <a:pt x="348738" y="79801"/>
                </a:cubicBezTo>
                <a:cubicBezTo>
                  <a:pt x="358795" y="72336"/>
                  <a:pt x="368764" y="67182"/>
                  <a:pt x="378376" y="63627"/>
                </a:cubicBezTo>
                <a:cubicBezTo>
                  <a:pt x="379889" y="63005"/>
                  <a:pt x="381491" y="62472"/>
                  <a:pt x="383004" y="62028"/>
                </a:cubicBezTo>
                <a:cubicBezTo>
                  <a:pt x="384962" y="61406"/>
                  <a:pt x="386920" y="60872"/>
                  <a:pt x="388879" y="60339"/>
                </a:cubicBezTo>
                <a:cubicBezTo>
                  <a:pt x="389680" y="60161"/>
                  <a:pt x="390481" y="59984"/>
                  <a:pt x="391371" y="59806"/>
                </a:cubicBezTo>
                <a:cubicBezTo>
                  <a:pt x="392706" y="59451"/>
                  <a:pt x="393952" y="59184"/>
                  <a:pt x="395287" y="59006"/>
                </a:cubicBezTo>
                <a:cubicBezTo>
                  <a:pt x="396177" y="58828"/>
                  <a:pt x="397067" y="58651"/>
                  <a:pt x="397957" y="58562"/>
                </a:cubicBezTo>
                <a:cubicBezTo>
                  <a:pt x="403386" y="57673"/>
                  <a:pt x="408637" y="57318"/>
                  <a:pt x="413711" y="57318"/>
                </a:cubicBezTo>
                <a:cubicBezTo>
                  <a:pt x="414779" y="57318"/>
                  <a:pt x="415847" y="57318"/>
                  <a:pt x="416826" y="57318"/>
                </a:cubicBezTo>
                <a:cubicBezTo>
                  <a:pt x="417894" y="57407"/>
                  <a:pt x="418873" y="57407"/>
                  <a:pt x="419941" y="57496"/>
                </a:cubicBezTo>
                <a:cubicBezTo>
                  <a:pt x="420920" y="57584"/>
                  <a:pt x="421899" y="57584"/>
                  <a:pt x="422878" y="57673"/>
                </a:cubicBezTo>
                <a:cubicBezTo>
                  <a:pt x="423857" y="57762"/>
                  <a:pt x="424836" y="57851"/>
                  <a:pt x="425815" y="58029"/>
                </a:cubicBezTo>
                <a:cubicBezTo>
                  <a:pt x="426794" y="58118"/>
                  <a:pt x="427773" y="58206"/>
                  <a:pt x="428663" y="58384"/>
                </a:cubicBezTo>
                <a:cubicBezTo>
                  <a:pt x="429642" y="58473"/>
                  <a:pt x="430532" y="58651"/>
                  <a:pt x="431511" y="58828"/>
                </a:cubicBezTo>
                <a:cubicBezTo>
                  <a:pt x="432134" y="58917"/>
                  <a:pt x="432846" y="59006"/>
                  <a:pt x="433558" y="59184"/>
                </a:cubicBezTo>
                <a:cubicBezTo>
                  <a:pt x="434092" y="59273"/>
                  <a:pt x="434626" y="59362"/>
                  <a:pt x="435161" y="59451"/>
                </a:cubicBezTo>
                <a:cubicBezTo>
                  <a:pt x="436585" y="59806"/>
                  <a:pt x="438098" y="60073"/>
                  <a:pt x="439433" y="60428"/>
                </a:cubicBezTo>
                <a:cubicBezTo>
                  <a:pt x="440323" y="60606"/>
                  <a:pt x="441124" y="60872"/>
                  <a:pt x="441925" y="61050"/>
                </a:cubicBezTo>
                <a:cubicBezTo>
                  <a:pt x="442726" y="61228"/>
                  <a:pt x="443527" y="61494"/>
                  <a:pt x="444328" y="61761"/>
                </a:cubicBezTo>
                <a:cubicBezTo>
                  <a:pt x="445129" y="61939"/>
                  <a:pt x="445930" y="62205"/>
                  <a:pt x="446642" y="62383"/>
                </a:cubicBezTo>
                <a:cubicBezTo>
                  <a:pt x="447443" y="62650"/>
                  <a:pt x="448155" y="62916"/>
                  <a:pt x="448867" y="63183"/>
                </a:cubicBezTo>
                <a:cubicBezTo>
                  <a:pt x="449668" y="63361"/>
                  <a:pt x="450380" y="63627"/>
                  <a:pt x="451092" y="63894"/>
                </a:cubicBezTo>
                <a:cubicBezTo>
                  <a:pt x="451715" y="64160"/>
                  <a:pt x="452427" y="64427"/>
                  <a:pt x="453139" y="64605"/>
                </a:cubicBezTo>
                <a:cubicBezTo>
                  <a:pt x="453762" y="64871"/>
                  <a:pt x="454474" y="65138"/>
                  <a:pt x="455097" y="65404"/>
                </a:cubicBezTo>
                <a:cubicBezTo>
                  <a:pt x="455364" y="65493"/>
                  <a:pt x="455720" y="65671"/>
                  <a:pt x="455987" y="65760"/>
                </a:cubicBezTo>
                <a:cubicBezTo>
                  <a:pt x="456610" y="66027"/>
                  <a:pt x="457233" y="66293"/>
                  <a:pt x="457856" y="66560"/>
                </a:cubicBezTo>
                <a:cubicBezTo>
                  <a:pt x="458212" y="66649"/>
                  <a:pt x="458480" y="66826"/>
                  <a:pt x="458836" y="67004"/>
                </a:cubicBezTo>
                <a:cubicBezTo>
                  <a:pt x="463197" y="62294"/>
                  <a:pt x="466668" y="56962"/>
                  <a:pt x="469427" y="51275"/>
                </a:cubicBezTo>
                <a:cubicBezTo>
                  <a:pt x="472186" y="45588"/>
                  <a:pt x="474233" y="39545"/>
                  <a:pt x="475746" y="33680"/>
                </a:cubicBezTo>
                <a:cubicBezTo>
                  <a:pt x="480107" y="16707"/>
                  <a:pt x="479751" y="1688"/>
                  <a:pt x="479751" y="1422"/>
                </a:cubicBezTo>
                <a:close/>
              </a:path>
            </a:pathLst>
          </a:custGeom>
          <a:solidFill>
            <a:schemeClr val="bg1"/>
          </a:solidFill>
          <a:ln>
            <a:noFill/>
          </a:ln>
        </p:spPr>
      </p:sp>
      <p:sp>
        <p:nvSpPr>
          <p:cNvPr id="32" name="radish_154739"/>
          <p:cNvSpPr>
            <a:spLocks noChangeAspect="1"/>
          </p:cNvSpPr>
          <p:nvPr>
            <p:custDataLst>
              <p:tags r:id="rId6"/>
            </p:custDataLst>
          </p:nvPr>
        </p:nvSpPr>
        <p:spPr bwMode="auto">
          <a:xfrm>
            <a:off x="7487444" y="3939381"/>
            <a:ext cx="581501" cy="580549"/>
          </a:xfrm>
          <a:custGeom>
            <a:avLst/>
            <a:gdLst>
              <a:gd name="T0" fmla="*/ 200 w 4420"/>
              <a:gd name="T1" fmla="*/ 4420 h 4420"/>
              <a:gd name="T2" fmla="*/ 341 w 4420"/>
              <a:gd name="T3" fmla="*/ 4361 h 4420"/>
              <a:gd name="T4" fmla="*/ 1656 w 4420"/>
              <a:gd name="T5" fmla="*/ 3897 h 4420"/>
              <a:gd name="T6" fmla="*/ 3091 w 4420"/>
              <a:gd name="T7" fmla="*/ 3379 h 4420"/>
              <a:gd name="T8" fmla="*/ 3238 w 4420"/>
              <a:gd name="T9" fmla="*/ 1500 h 4420"/>
              <a:gd name="T10" fmla="*/ 4059 w 4420"/>
              <a:gd name="T11" fmla="*/ 1611 h 4420"/>
              <a:gd name="T12" fmla="*/ 4200 w 4420"/>
              <a:gd name="T13" fmla="*/ 1670 h 4420"/>
              <a:gd name="T14" fmla="*/ 4341 w 4420"/>
              <a:gd name="T15" fmla="*/ 1611 h 4420"/>
              <a:gd name="T16" fmla="*/ 4341 w 4420"/>
              <a:gd name="T17" fmla="*/ 1329 h 4420"/>
              <a:gd name="T18" fmla="*/ 3685 w 4420"/>
              <a:gd name="T19" fmla="*/ 1017 h 4420"/>
              <a:gd name="T20" fmla="*/ 4091 w 4420"/>
              <a:gd name="T21" fmla="*/ 611 h 4420"/>
              <a:gd name="T22" fmla="*/ 4091 w 4420"/>
              <a:gd name="T23" fmla="*/ 329 h 4420"/>
              <a:gd name="T24" fmla="*/ 3809 w 4420"/>
              <a:gd name="T25" fmla="*/ 329 h 4420"/>
              <a:gd name="T26" fmla="*/ 3403 w 4420"/>
              <a:gd name="T27" fmla="*/ 735 h 4420"/>
              <a:gd name="T28" fmla="*/ 3091 w 4420"/>
              <a:gd name="T29" fmla="*/ 79 h 4420"/>
              <a:gd name="T30" fmla="*/ 2809 w 4420"/>
              <a:gd name="T31" fmla="*/ 79 h 4420"/>
              <a:gd name="T32" fmla="*/ 2809 w 4420"/>
              <a:gd name="T33" fmla="*/ 361 h 4420"/>
              <a:gd name="T34" fmla="*/ 2920 w 4420"/>
              <a:gd name="T35" fmla="*/ 1182 h 4420"/>
              <a:gd name="T36" fmla="*/ 2066 w 4420"/>
              <a:gd name="T37" fmla="*/ 904 h 4420"/>
              <a:gd name="T38" fmla="*/ 1041 w 4420"/>
              <a:gd name="T39" fmla="*/ 1329 h 4420"/>
              <a:gd name="T40" fmla="*/ 523 w 4420"/>
              <a:gd name="T41" fmla="*/ 2764 h 4420"/>
              <a:gd name="T42" fmla="*/ 59 w 4420"/>
              <a:gd name="T43" fmla="*/ 4079 h 4420"/>
              <a:gd name="T44" fmla="*/ 0 w 4420"/>
              <a:gd name="T45" fmla="*/ 4220 h 4420"/>
              <a:gd name="T46" fmla="*/ 59 w 4420"/>
              <a:gd name="T47" fmla="*/ 4361 h 4420"/>
              <a:gd name="T48" fmla="*/ 200 w 4420"/>
              <a:gd name="T49"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0" h="4420">
                <a:moveTo>
                  <a:pt x="200" y="4420"/>
                </a:moveTo>
                <a:cubicBezTo>
                  <a:pt x="251" y="4420"/>
                  <a:pt x="302" y="4400"/>
                  <a:pt x="341" y="4361"/>
                </a:cubicBezTo>
                <a:cubicBezTo>
                  <a:pt x="713" y="3990"/>
                  <a:pt x="1171" y="3945"/>
                  <a:pt x="1656" y="3897"/>
                </a:cubicBezTo>
                <a:cubicBezTo>
                  <a:pt x="2156" y="3848"/>
                  <a:pt x="2673" y="3798"/>
                  <a:pt x="3091" y="3379"/>
                </a:cubicBezTo>
                <a:cubicBezTo>
                  <a:pt x="3603" y="2868"/>
                  <a:pt x="3652" y="2067"/>
                  <a:pt x="3238" y="1500"/>
                </a:cubicBezTo>
                <a:cubicBezTo>
                  <a:pt x="3499" y="1352"/>
                  <a:pt x="3837" y="1389"/>
                  <a:pt x="4059" y="1611"/>
                </a:cubicBezTo>
                <a:cubicBezTo>
                  <a:pt x="4098" y="1650"/>
                  <a:pt x="4149" y="1670"/>
                  <a:pt x="4200" y="1670"/>
                </a:cubicBezTo>
                <a:cubicBezTo>
                  <a:pt x="4251" y="1670"/>
                  <a:pt x="4302" y="1650"/>
                  <a:pt x="4341" y="1611"/>
                </a:cubicBezTo>
                <a:cubicBezTo>
                  <a:pt x="4420" y="1533"/>
                  <a:pt x="4420" y="1407"/>
                  <a:pt x="4341" y="1329"/>
                </a:cubicBezTo>
                <a:cubicBezTo>
                  <a:pt x="4158" y="1145"/>
                  <a:pt x="3925" y="1042"/>
                  <a:pt x="3685" y="1017"/>
                </a:cubicBezTo>
                <a:lnTo>
                  <a:pt x="4091" y="611"/>
                </a:lnTo>
                <a:cubicBezTo>
                  <a:pt x="4170" y="533"/>
                  <a:pt x="4170" y="407"/>
                  <a:pt x="4091" y="329"/>
                </a:cubicBezTo>
                <a:cubicBezTo>
                  <a:pt x="4013" y="250"/>
                  <a:pt x="3887" y="251"/>
                  <a:pt x="3809" y="329"/>
                </a:cubicBezTo>
                <a:lnTo>
                  <a:pt x="3403" y="735"/>
                </a:lnTo>
                <a:cubicBezTo>
                  <a:pt x="3378" y="495"/>
                  <a:pt x="3275" y="262"/>
                  <a:pt x="3091" y="79"/>
                </a:cubicBezTo>
                <a:cubicBezTo>
                  <a:pt x="3013" y="0"/>
                  <a:pt x="2887" y="0"/>
                  <a:pt x="2809" y="79"/>
                </a:cubicBezTo>
                <a:cubicBezTo>
                  <a:pt x="2730" y="157"/>
                  <a:pt x="2730" y="283"/>
                  <a:pt x="2809" y="361"/>
                </a:cubicBezTo>
                <a:cubicBezTo>
                  <a:pt x="3030" y="583"/>
                  <a:pt x="3068" y="921"/>
                  <a:pt x="2920" y="1182"/>
                </a:cubicBezTo>
                <a:cubicBezTo>
                  <a:pt x="2674" y="1001"/>
                  <a:pt x="2377" y="904"/>
                  <a:pt x="2066" y="904"/>
                </a:cubicBezTo>
                <a:cubicBezTo>
                  <a:pt x="1679" y="904"/>
                  <a:pt x="1315" y="1055"/>
                  <a:pt x="1041" y="1329"/>
                </a:cubicBezTo>
                <a:cubicBezTo>
                  <a:pt x="622" y="1747"/>
                  <a:pt x="572" y="2264"/>
                  <a:pt x="523" y="2764"/>
                </a:cubicBezTo>
                <a:cubicBezTo>
                  <a:pt x="475" y="3249"/>
                  <a:pt x="430" y="3707"/>
                  <a:pt x="59" y="4079"/>
                </a:cubicBezTo>
                <a:cubicBezTo>
                  <a:pt x="20" y="4118"/>
                  <a:pt x="0" y="4169"/>
                  <a:pt x="0" y="4220"/>
                </a:cubicBezTo>
                <a:cubicBezTo>
                  <a:pt x="0" y="4271"/>
                  <a:pt x="20" y="4322"/>
                  <a:pt x="59" y="4361"/>
                </a:cubicBezTo>
                <a:cubicBezTo>
                  <a:pt x="98" y="4400"/>
                  <a:pt x="149" y="4420"/>
                  <a:pt x="200" y="4420"/>
                </a:cubicBezTo>
                <a:close/>
              </a:path>
            </a:pathLst>
          </a:custGeom>
          <a:solidFill>
            <a:schemeClr val="bg1"/>
          </a:solidFill>
          <a:ln>
            <a:noFill/>
          </a:ln>
        </p:spPr>
      </p:sp>
      <p:sp>
        <p:nvSpPr>
          <p:cNvPr id="38" name="文本框 37"/>
          <p:cNvSpPr txBox="1"/>
          <p:nvPr>
            <p:custDataLst>
              <p:tags r:id="rId7"/>
            </p:custDataLst>
          </p:nvPr>
        </p:nvSpPr>
        <p:spPr>
          <a:xfrm>
            <a:off x="6762115" y="5464175"/>
            <a:ext cx="1951355" cy="995680"/>
          </a:xfrm>
          <a:prstGeom prst="rect">
            <a:avLst/>
          </a:prstGeom>
          <a:noFill/>
          <a:ln>
            <a:noFill/>
          </a:ln>
        </p:spPr>
        <p:txBody>
          <a:bodyPr wrap="square" lIns="68580" tIns="0" rIns="68580" bIns="34290" anchor="b" anchorCtr="0">
            <a:noAutofit/>
          </a:bodyPr>
          <a:lstStyle>
            <a:defPPr>
              <a:defRPr lang="zh-CN"/>
            </a:defPPr>
            <a:lvl1pPr algn="ctr" defTabSz="913765">
              <a:lnSpc>
                <a:spcPct val="150000"/>
              </a:lnSpc>
              <a:buSzPct val="50000"/>
              <a:defRPr sz="14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1600"/>
              <a:t>课中、课后</a:t>
            </a:r>
            <a:endParaRPr lang="zh-CN" altLang="en-US" sz="1600"/>
          </a:p>
          <a:p>
            <a:pPr>
              <a:lnSpc>
                <a:spcPct val="120000"/>
              </a:lnSpc>
            </a:pPr>
            <a:r>
              <a:rPr lang="zh-CN" altLang="en-US" sz="1600"/>
              <a:t>在线课程</a:t>
            </a:r>
            <a:endParaRPr lang="zh-CN" altLang="en-US" sz="1600"/>
          </a:p>
          <a:p>
            <a:pPr>
              <a:lnSpc>
                <a:spcPct val="120000"/>
              </a:lnSpc>
            </a:pPr>
            <a:r>
              <a:rPr lang="zh-CN" altLang="en-US" sz="1600"/>
              <a:t>移动课堂</a:t>
            </a:r>
            <a:endParaRPr lang="zh-CN" altLang="en-US" sz="1600"/>
          </a:p>
        </p:txBody>
      </p:sp>
      <p:sp>
        <p:nvSpPr>
          <p:cNvPr id="39" name="文本框 38"/>
          <p:cNvSpPr txBox="1"/>
          <p:nvPr>
            <p:custDataLst>
              <p:tags r:id="rId8"/>
            </p:custDataLst>
          </p:nvPr>
        </p:nvSpPr>
        <p:spPr>
          <a:xfrm>
            <a:off x="6957854" y="4690269"/>
            <a:ext cx="1641634"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chorCtr="0">
            <a:noAutofit/>
          </a:bodyPr>
          <a:lstStyle>
            <a:defPPr>
              <a:defRPr lang="zh-CN"/>
            </a:defPPr>
            <a:lvl1pPr lvl="0" algn="ctr" defTabSz="913765">
              <a:buSzPct val="25000"/>
              <a:defRPr sz="2000" b="1" spc="3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2400" dirty="0"/>
              <a:t>创业</a:t>
            </a:r>
            <a:endParaRPr lang="en-US" altLang="zh-CN" sz="2400" dirty="0"/>
          </a:p>
        </p:txBody>
      </p:sp>
      <p:sp>
        <p:nvSpPr>
          <p:cNvPr id="41" name="文本框 40"/>
          <p:cNvSpPr txBox="1"/>
          <p:nvPr>
            <p:custDataLst>
              <p:tags r:id="rId9"/>
            </p:custDataLst>
          </p:nvPr>
        </p:nvSpPr>
        <p:spPr>
          <a:xfrm>
            <a:off x="4990465" y="4690269"/>
            <a:ext cx="1641634"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chorCtr="0">
            <a:noAutofit/>
          </a:bodyPr>
          <a:lstStyle>
            <a:defPPr>
              <a:defRPr lang="zh-CN"/>
            </a:defPPr>
            <a:lvl1pPr lvl="0" algn="ctr" defTabSz="913765">
              <a:buSzPct val="25000"/>
              <a:defRPr sz="2000" b="1" spc="3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2400" dirty="0"/>
              <a:t>升学</a:t>
            </a:r>
            <a:endParaRPr lang="en-US" altLang="zh-CN" sz="2400" dirty="0"/>
          </a:p>
        </p:txBody>
      </p:sp>
      <p:sp>
        <p:nvSpPr>
          <p:cNvPr id="43" name="文本框 42"/>
          <p:cNvSpPr txBox="1"/>
          <p:nvPr>
            <p:custDataLst>
              <p:tags r:id="rId10"/>
            </p:custDataLst>
          </p:nvPr>
        </p:nvSpPr>
        <p:spPr>
          <a:xfrm>
            <a:off x="3015933" y="4690269"/>
            <a:ext cx="1641634" cy="28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chorCtr="0">
            <a:noAutofit/>
          </a:bodyPr>
          <a:lstStyle>
            <a:defPPr>
              <a:defRPr lang="zh-CN"/>
            </a:defPPr>
            <a:lvl1pPr lvl="0" algn="ctr" defTabSz="913765">
              <a:buSzPct val="25000"/>
              <a:defRPr sz="2000" b="1" spc="3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2400"/>
              <a:t>就业</a:t>
            </a:r>
            <a:endParaRPr lang="en-US" altLang="zh-CN" sz="2400"/>
          </a:p>
        </p:txBody>
      </p:sp>
      <p:sp>
        <p:nvSpPr>
          <p:cNvPr id="6" name="文本框 5"/>
          <p:cNvSpPr txBox="1"/>
          <p:nvPr>
            <p:custDataLst>
              <p:tags r:id="rId11"/>
            </p:custDataLst>
          </p:nvPr>
        </p:nvSpPr>
        <p:spPr>
          <a:xfrm>
            <a:off x="4835525" y="5464175"/>
            <a:ext cx="1951355" cy="995680"/>
          </a:xfrm>
          <a:prstGeom prst="rect">
            <a:avLst/>
          </a:prstGeom>
          <a:noFill/>
          <a:ln>
            <a:noFill/>
          </a:ln>
        </p:spPr>
        <p:txBody>
          <a:bodyPr wrap="square" lIns="68580" tIns="0" rIns="68580" bIns="34290" anchor="b" anchorCtr="0">
            <a:noAutofit/>
          </a:bodyPr>
          <a:lstStyle>
            <a:defPPr>
              <a:defRPr lang="zh-CN"/>
            </a:defPPr>
            <a:lvl1pPr algn="ctr" defTabSz="913765">
              <a:lnSpc>
                <a:spcPct val="150000"/>
              </a:lnSpc>
              <a:buSzPct val="50000"/>
              <a:defRPr sz="14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1600"/>
              <a:t>文亮等培训机构</a:t>
            </a:r>
            <a:endParaRPr lang="zh-CN" altLang="en-US" sz="1600"/>
          </a:p>
          <a:p>
            <a:pPr>
              <a:lnSpc>
                <a:spcPct val="120000"/>
              </a:lnSpc>
            </a:pPr>
            <a:endParaRPr lang="zh-CN" altLang="en-US" sz="1600"/>
          </a:p>
        </p:txBody>
      </p:sp>
      <p:sp>
        <p:nvSpPr>
          <p:cNvPr id="7" name="文本框 6"/>
          <p:cNvSpPr txBox="1"/>
          <p:nvPr>
            <p:custDataLst>
              <p:tags r:id="rId12"/>
            </p:custDataLst>
          </p:nvPr>
        </p:nvSpPr>
        <p:spPr>
          <a:xfrm>
            <a:off x="2884170" y="5464175"/>
            <a:ext cx="1951355" cy="995680"/>
          </a:xfrm>
          <a:prstGeom prst="rect">
            <a:avLst/>
          </a:prstGeom>
          <a:noFill/>
          <a:ln>
            <a:noFill/>
          </a:ln>
        </p:spPr>
        <p:txBody>
          <a:bodyPr wrap="square" lIns="68580" tIns="0" rIns="68580" bIns="34290" anchor="b" anchorCtr="0">
            <a:noAutofit/>
          </a:bodyPr>
          <a:lstStyle>
            <a:defPPr>
              <a:defRPr lang="zh-CN"/>
            </a:defPPr>
            <a:lvl1pPr algn="ctr" defTabSz="913765">
              <a:lnSpc>
                <a:spcPct val="150000"/>
              </a:lnSpc>
              <a:buSzPct val="50000"/>
              <a:defRPr sz="1400">
                <a:solidFill>
                  <a:schemeClr val="bg1"/>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nSpc>
                <a:spcPct val="120000"/>
              </a:lnSpc>
            </a:pPr>
            <a:r>
              <a:rPr lang="zh-CN" altLang="en-US" sz="1600"/>
              <a:t>基层、中层管理</a:t>
            </a:r>
            <a:endParaRPr lang="zh-CN" altLang="en-US" sz="1600"/>
          </a:p>
          <a:p>
            <a:pPr>
              <a:lnSpc>
                <a:spcPct val="120000"/>
              </a:lnSpc>
            </a:pPr>
            <a:r>
              <a:rPr lang="zh-CN" altLang="en-US" sz="1600"/>
              <a:t>教学内容分层</a:t>
            </a:r>
            <a:endParaRPr lang="zh-CN" altLang="en-US" sz="1600"/>
          </a:p>
          <a:p>
            <a:pPr>
              <a:lnSpc>
                <a:spcPct val="120000"/>
              </a:lnSpc>
            </a:pPr>
            <a:r>
              <a:rPr lang="zh-CN" altLang="zh-CN" sz="1600"/>
              <a:t>理论不足素质补</a:t>
            </a:r>
            <a:endParaRPr lang="zh-CN" altLang="zh-CN" sz="1600"/>
          </a:p>
        </p:txBody>
      </p:sp>
    </p:spTree>
    <p:custDataLst>
      <p:tags r:id="rId13"/>
    </p:custDataLst>
  </p:cSld>
  <p:clrMapOvr>
    <a:masterClrMapping/>
  </p:clrMapOvr>
  <p:transition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a:off x="964565" y="2813685"/>
            <a:ext cx="4972050" cy="13335"/>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4250690" cy="521970"/>
          </a:xfrm>
          <a:prstGeom prst="rect">
            <a:avLst/>
          </a:prstGeom>
          <a:noFill/>
        </p:spPr>
        <p:txBody>
          <a:bodyPr wrap="square" rtlCol="0">
            <a:spAutoFit/>
          </a:bodyPr>
          <a:p>
            <a:pPr algn="l"/>
            <a:r>
              <a:rPr lang="en-US" sz="2800">
                <a:effectLst>
                  <a:outerShdw blurRad="38100" dist="19050" dir="2700000" algn="tl" rotWithShape="0">
                    <a:schemeClr val="dk1">
                      <a:alpha val="40000"/>
                    </a:schemeClr>
                  </a:outerShdw>
                </a:effectLst>
                <a:sym typeface="+mn-ea"/>
              </a:rPr>
              <a:t>5</a:t>
            </a:r>
            <a:r>
              <a:rPr sz="2800">
                <a:effectLst>
                  <a:outerShdw blurRad="38100" dist="19050" dir="2700000" algn="tl" rotWithShape="0">
                    <a:schemeClr val="dk1">
                      <a:alpha val="40000"/>
                    </a:schemeClr>
                  </a:outerShdw>
                </a:effectLst>
                <a:sym typeface="+mn-ea"/>
              </a:rPr>
              <a:t>、专业特色</a:t>
            </a:r>
            <a:endParaRPr sz="2800">
              <a:effectLst>
                <a:outerShdw blurRad="38100" dist="19050" dir="2700000" algn="tl" rotWithShape="0">
                  <a:schemeClr val="dk1">
                    <a:alpha val="40000"/>
                  </a:schemeClr>
                </a:outerShdw>
              </a:effectLst>
              <a:sym typeface="+mn-ea"/>
            </a:endParaRPr>
          </a:p>
        </p:txBody>
      </p:sp>
      <p:sp>
        <p:nvSpPr>
          <p:cNvPr id="5" name="矩形 4"/>
          <p:cNvSpPr/>
          <p:nvPr>
            <p:custDataLst>
              <p:tags r:id="rId1"/>
            </p:custDataLst>
          </p:nvPr>
        </p:nvSpPr>
        <p:spPr>
          <a:xfrm>
            <a:off x="938953" y="3294168"/>
            <a:ext cx="7784253" cy="997373"/>
          </a:xfrm>
          <a:prstGeom prst="rect">
            <a:avLst/>
          </a:prstGeom>
          <a:solidFill>
            <a:schemeClr val="bg1"/>
          </a:solidFill>
          <a:ln>
            <a:noFill/>
          </a:ln>
          <a:effectLst>
            <a:outerShdw blurRad="508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zh-CN" altLang="en-US" dirty="0"/>
          </a:p>
        </p:txBody>
      </p:sp>
      <p:sp>
        <p:nvSpPr>
          <p:cNvPr id="28" name="文本框 27"/>
          <p:cNvSpPr txBox="1"/>
          <p:nvPr>
            <p:custDataLst>
              <p:tags r:id="rId2"/>
            </p:custDataLst>
          </p:nvPr>
        </p:nvSpPr>
        <p:spPr>
          <a:xfrm>
            <a:off x="1864360" y="3329940"/>
            <a:ext cx="7465695" cy="708025"/>
          </a:xfrm>
          <a:prstGeom prst="rect">
            <a:avLst/>
          </a:prstGeom>
          <a:noFill/>
        </p:spPr>
        <p:txBody>
          <a:bodyPr wrap="square" bIns="0" rtlCol="0" anchor="b">
            <a:noAutofit/>
          </a:bodyPr>
          <a:lstStyle>
            <a:defPPr>
              <a:defRPr lang="zh-CN"/>
            </a:defPPr>
            <a:lvl1pPr lvl="0" defTabSz="913765">
              <a:lnSpc>
                <a:spcPct val="120000"/>
              </a:lnSpc>
              <a:buSzPct val="25000"/>
              <a:defRPr sz="2000" b="1" spc="300">
                <a:solidFill>
                  <a:schemeClr val="tx1">
                    <a:lumMod val="85000"/>
                    <a:lumOff val="15000"/>
                  </a:schemeClr>
                </a:solidFill>
                <a:latin typeface="微软雅黑" panose="020B0503020204020204" charset="-122"/>
                <a:ea typeface="微软雅黑" panose="020B0503020204020204" charset="-122"/>
              </a:defRPr>
            </a:lvl1pPr>
          </a:lstStyle>
          <a:p>
            <a:r>
              <a:rPr lang="zh-CN" altLang="en-US" sz="2400"/>
              <a:t>“四证一赛一企”践行理论与实践并重</a:t>
            </a:r>
            <a:endParaRPr lang="zh-CN" altLang="en-US" sz="2400"/>
          </a:p>
        </p:txBody>
      </p:sp>
      <p:sp>
        <p:nvSpPr>
          <p:cNvPr id="29" name="文本框 28"/>
          <p:cNvSpPr txBox="1"/>
          <p:nvPr>
            <p:custDataLst>
              <p:tags r:id="rId3"/>
            </p:custDataLst>
          </p:nvPr>
        </p:nvSpPr>
        <p:spPr>
          <a:xfrm>
            <a:off x="2005965" y="4437380"/>
            <a:ext cx="9563735" cy="1702435"/>
          </a:xfrm>
          <a:prstGeom prst="rect">
            <a:avLst/>
          </a:prstGeom>
          <a:noFill/>
        </p:spPr>
        <p:txBody>
          <a:bodyPr wrap="square" lIns="90000" tIns="0" rIns="90000" bIns="46800" rtlCol="0">
            <a:normAutofit fontScale="90000"/>
          </a:bodyPr>
          <a:lstStyle>
            <a:defPPr>
              <a:defRPr lang="zh-CN"/>
            </a:defPPr>
            <a:lvl1pPr>
              <a:lnSpc>
                <a:spcPct val="120000"/>
              </a:lnSpc>
              <a:defRPr sz="1400" spc="150">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a:solidFill>
                  <a:schemeClr val="tx1"/>
                </a:solidFill>
                <a:sym typeface="+mn-ea"/>
              </a:rPr>
              <a:t>本专业与阿里巴巴-海博公司共建并实施现代学徒制“阿里海博学徒班”，建有高标准的学徒培养校内职场—“阿里巴巴-海博长征分部”。</a:t>
            </a:r>
            <a:endParaRPr lang="zh-CN" altLang="en-US" sz="2400">
              <a:solidFill>
                <a:schemeClr val="tx1"/>
              </a:solidFill>
              <a:sym typeface="+mn-ea"/>
            </a:endParaRPr>
          </a:p>
          <a:p>
            <a:r>
              <a:rPr lang="zh-CN" altLang="en-US" sz="2400">
                <a:solidFill>
                  <a:schemeClr val="tx1"/>
                </a:solidFill>
                <a:sym typeface="+mn-ea"/>
              </a:rPr>
              <a:t>学生在校期间获得职业基本技能合格证、职业资格证、顶岗实习合格证、参赛证或获奖证四证，参加一个企业实习。</a:t>
            </a:r>
            <a:endParaRPr lang="zh-CN" altLang="en-US" sz="2400">
              <a:solidFill>
                <a:schemeClr val="tx1"/>
              </a:solidFill>
              <a:sym typeface="+mn-ea"/>
            </a:endParaRPr>
          </a:p>
          <a:p>
            <a:endParaRPr lang="zh-CN" altLang="en-US" sz="2400">
              <a:solidFill>
                <a:schemeClr val="tx1"/>
              </a:solidFill>
              <a:sym typeface="+mn-ea"/>
            </a:endParaRPr>
          </a:p>
        </p:txBody>
      </p:sp>
      <p:sp>
        <p:nvSpPr>
          <p:cNvPr id="30" name="文本框 29"/>
          <p:cNvSpPr txBox="1"/>
          <p:nvPr>
            <p:custDataLst>
              <p:tags r:id="rId4"/>
            </p:custDataLst>
          </p:nvPr>
        </p:nvSpPr>
        <p:spPr>
          <a:xfrm>
            <a:off x="1057427" y="3331019"/>
            <a:ext cx="1047628" cy="924600"/>
          </a:xfrm>
          <a:prstGeom prst="rect">
            <a:avLst/>
          </a:prstGeom>
          <a:noFill/>
        </p:spPr>
        <p:txBody>
          <a:bodyPr wrap="square" rtlCol="0" anchor="ctr">
            <a:normAutofit/>
          </a:bodyPr>
          <a:lstStyle>
            <a:defPPr>
              <a:defRPr lang="zh-CN"/>
            </a:defPPr>
            <a:lvl1pPr lvl="0" defTabSz="913765">
              <a:lnSpc>
                <a:spcPct val="120000"/>
              </a:lnSpc>
              <a:buSzPct val="25000"/>
              <a:defRPr sz="4800" b="1" spc="12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sz="2400">
                <a:solidFill>
                  <a:schemeClr val="tx1">
                    <a:lumMod val="85000"/>
                    <a:lumOff val="15000"/>
                  </a:schemeClr>
                </a:solidFill>
                <a:uFillTx/>
              </a:rPr>
              <a:t>（</a:t>
            </a:r>
            <a:r>
              <a:rPr lang="en-US" altLang="zh-CN" sz="2400">
                <a:solidFill>
                  <a:schemeClr val="tx1">
                    <a:lumMod val="85000"/>
                    <a:lumOff val="15000"/>
                  </a:schemeClr>
                </a:solidFill>
                <a:uFillTx/>
              </a:rPr>
              <a:t>1</a:t>
            </a:r>
            <a:r>
              <a:rPr lang="zh-CN" altLang="en-US" sz="2400">
                <a:solidFill>
                  <a:schemeClr val="tx1">
                    <a:lumMod val="85000"/>
                    <a:lumOff val="15000"/>
                  </a:schemeClr>
                </a:solidFill>
                <a:uFillTx/>
              </a:rPr>
              <a:t>）</a:t>
            </a:r>
            <a:endParaRPr lang="zh-CN" altLang="en-US" sz="2400">
              <a:solidFill>
                <a:schemeClr val="tx1">
                  <a:lumMod val="85000"/>
                  <a:lumOff val="15000"/>
                </a:schemeClr>
              </a:solidFill>
              <a:uFillTx/>
            </a:endParaRPr>
          </a:p>
        </p:txBody>
      </p:sp>
    </p:spTree>
    <p:custDataLst>
      <p:tags r:id="rId5"/>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602113343"/>
          <p:cNvPicPr>
            <a:picLocks noChangeAspect="1"/>
          </p:cNvPicPr>
          <p:nvPr/>
        </p:nvPicPr>
        <p:blipFill>
          <a:blip r:embed="rId1"/>
          <a:srcRect b="28531"/>
          <a:stretch>
            <a:fillRect/>
          </a:stretch>
        </p:blipFill>
        <p:spPr>
          <a:xfrm>
            <a:off x="240030" y="0"/>
            <a:ext cx="6858000" cy="3676015"/>
          </a:xfrm>
          <a:prstGeom prst="rect">
            <a:avLst/>
          </a:prstGeom>
        </p:spPr>
      </p:pic>
      <p:pic>
        <p:nvPicPr>
          <p:cNvPr id="3" name="图片 2" descr="微信图片_20200602113356"/>
          <p:cNvPicPr>
            <a:picLocks noChangeAspect="1"/>
          </p:cNvPicPr>
          <p:nvPr/>
        </p:nvPicPr>
        <p:blipFill>
          <a:blip r:embed="rId2"/>
          <a:srcRect t="36897"/>
          <a:stretch>
            <a:fillRect/>
          </a:stretch>
        </p:blipFill>
        <p:spPr>
          <a:xfrm>
            <a:off x="1384300" y="3616325"/>
            <a:ext cx="6858000" cy="3241675"/>
          </a:xfrm>
          <a:prstGeom prst="rect">
            <a:avLst/>
          </a:prstGeom>
        </p:spPr>
      </p:pic>
      <p:sp>
        <p:nvSpPr>
          <p:cNvPr id="4" name="文本框 3"/>
          <p:cNvSpPr txBox="1"/>
          <p:nvPr/>
        </p:nvSpPr>
        <p:spPr>
          <a:xfrm>
            <a:off x="7515860" y="1607820"/>
            <a:ext cx="3230880" cy="460375"/>
          </a:xfrm>
          <a:prstGeom prst="rect">
            <a:avLst/>
          </a:prstGeom>
          <a:noFill/>
        </p:spPr>
        <p:txBody>
          <a:bodyPr wrap="none" rtlCol="0" anchor="t">
            <a:spAutoFit/>
          </a:bodyPr>
          <a:p>
            <a:r>
              <a:rPr lang="zh-CN" altLang="en-US" sz="2400">
                <a:sym typeface="+mn-ea"/>
              </a:rPr>
              <a:t>成立阿里－海博学徒班</a:t>
            </a:r>
            <a:endParaRPr lang="zh-CN" altLang="en-US" sz="2400">
              <a:sym typeface="+mn-ea"/>
            </a:endParaRPr>
          </a:p>
        </p:txBody>
      </p:sp>
      <p:sp>
        <p:nvSpPr>
          <p:cNvPr id="5" name="文本框 4"/>
          <p:cNvSpPr txBox="1"/>
          <p:nvPr/>
        </p:nvSpPr>
        <p:spPr>
          <a:xfrm>
            <a:off x="8635365" y="5006975"/>
            <a:ext cx="2316480" cy="829945"/>
          </a:xfrm>
          <a:prstGeom prst="rect">
            <a:avLst/>
          </a:prstGeom>
          <a:noFill/>
        </p:spPr>
        <p:txBody>
          <a:bodyPr wrap="none" rtlCol="0" anchor="t">
            <a:spAutoFit/>
          </a:bodyPr>
          <a:p>
            <a:pPr algn="l"/>
            <a:r>
              <a:rPr lang="zh-CN" altLang="en-US" sz="2400">
                <a:sym typeface="+mn-ea"/>
              </a:rPr>
              <a:t>建立阿里－海博</a:t>
            </a:r>
            <a:endParaRPr lang="zh-CN" altLang="en-US" sz="2400">
              <a:sym typeface="+mn-ea"/>
            </a:endParaRPr>
          </a:p>
          <a:p>
            <a:pPr algn="l"/>
            <a:r>
              <a:rPr lang="zh-CN" altLang="en-US" sz="2400">
                <a:sym typeface="+mn-ea"/>
              </a:rPr>
              <a:t>学徒班</a:t>
            </a:r>
            <a:r>
              <a:rPr lang="zh-CN" altLang="en-US" sz="2400">
                <a:sym typeface="+mn-ea"/>
              </a:rPr>
              <a:t>校内职场</a:t>
            </a:r>
            <a:endParaRPr lang="zh-CN" altLang="en-US" sz="2400">
              <a:sym typeface="+mn-ea"/>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0" descr="e1ffc6cf32282ab8a68ae354f13800a"/>
          <p:cNvPicPr>
            <a:picLocks noChangeAspect="1"/>
          </p:cNvPicPr>
          <p:nvPr/>
        </p:nvPicPr>
        <p:blipFill>
          <a:blip r:embed="rId1"/>
          <a:stretch>
            <a:fillRect/>
          </a:stretch>
        </p:blipFill>
        <p:spPr>
          <a:xfrm>
            <a:off x="3058795" y="1203325"/>
            <a:ext cx="6075680" cy="2939415"/>
          </a:xfrm>
          <a:prstGeom prst="rect">
            <a:avLst/>
          </a:prstGeom>
          <a:noFill/>
          <a:ln w="9525">
            <a:noFill/>
          </a:ln>
        </p:spPr>
      </p:pic>
      <p:sp>
        <p:nvSpPr>
          <p:cNvPr id="3" name="文本框 2"/>
          <p:cNvSpPr txBox="1"/>
          <p:nvPr/>
        </p:nvSpPr>
        <p:spPr>
          <a:xfrm>
            <a:off x="1181100" y="4771390"/>
            <a:ext cx="9831070" cy="460375"/>
          </a:xfrm>
          <a:prstGeom prst="rect">
            <a:avLst/>
          </a:prstGeom>
          <a:noFill/>
        </p:spPr>
        <p:txBody>
          <a:bodyPr wrap="square" rtlCol="0" anchor="t">
            <a:spAutoFit/>
          </a:bodyPr>
          <a:p>
            <a:pPr algn="ctr"/>
            <a:r>
              <a:rPr lang="zh-CN" altLang="en-US" sz="2400"/>
              <a:t>在校期间可获得工信部的信息化营销管理、电子商务师等职业技能证书。</a:t>
            </a:r>
            <a:endParaRPr lang="zh-CN" altLang="en-US" sz="2400"/>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 name="图片 29" descr="201604浙江省市场营销技能竞赛3等奖"/>
          <p:cNvPicPr>
            <a:picLocks noChangeAspect="1"/>
          </p:cNvPicPr>
          <p:nvPr/>
        </p:nvPicPr>
        <p:blipFill>
          <a:blip r:embed="rId1"/>
          <a:stretch>
            <a:fillRect/>
          </a:stretch>
        </p:blipFill>
        <p:spPr>
          <a:xfrm>
            <a:off x="530225" y="821690"/>
            <a:ext cx="4554220" cy="3197225"/>
          </a:xfrm>
          <a:prstGeom prst="rect">
            <a:avLst/>
          </a:prstGeom>
        </p:spPr>
      </p:pic>
      <p:pic>
        <p:nvPicPr>
          <p:cNvPr id="30" name="图片 30" descr="2018年10月 第十届浙江省大学生职业生涯规划与创业大赛高职高专组优胜奖－扫描版"/>
          <p:cNvPicPr>
            <a:picLocks noChangeAspect="1"/>
          </p:cNvPicPr>
          <p:nvPr/>
        </p:nvPicPr>
        <p:blipFill>
          <a:blip r:embed="rId2"/>
          <a:srcRect t="4817" r="2153" b="3613"/>
          <a:stretch>
            <a:fillRect/>
          </a:stretch>
        </p:blipFill>
        <p:spPr>
          <a:xfrm>
            <a:off x="1319530" y="3750310"/>
            <a:ext cx="4643755" cy="3107690"/>
          </a:xfrm>
          <a:prstGeom prst="rect">
            <a:avLst/>
          </a:prstGeom>
        </p:spPr>
      </p:pic>
      <p:pic>
        <p:nvPicPr>
          <p:cNvPr id="28" name="图片 28" descr="20160621长征学院第一届创意创新大赛三等奖"/>
          <p:cNvPicPr>
            <a:picLocks noChangeAspect="1"/>
          </p:cNvPicPr>
          <p:nvPr/>
        </p:nvPicPr>
        <p:blipFill>
          <a:blip r:embed="rId3"/>
          <a:stretch>
            <a:fillRect/>
          </a:stretch>
        </p:blipFill>
        <p:spPr>
          <a:xfrm>
            <a:off x="5806123" y="976630"/>
            <a:ext cx="3326765" cy="2122170"/>
          </a:xfrm>
          <a:prstGeom prst="rect">
            <a:avLst/>
          </a:prstGeom>
        </p:spPr>
      </p:pic>
      <p:pic>
        <p:nvPicPr>
          <p:cNvPr id="2" name="图片 28" descr="20160621长征学院第一届创意创新大赛三等奖"/>
          <p:cNvPicPr>
            <a:picLocks noChangeAspect="1"/>
          </p:cNvPicPr>
          <p:nvPr/>
        </p:nvPicPr>
        <p:blipFill>
          <a:blip r:embed="rId3"/>
          <a:stretch>
            <a:fillRect/>
          </a:stretch>
        </p:blipFill>
        <p:spPr>
          <a:xfrm>
            <a:off x="7042468" y="2367915"/>
            <a:ext cx="3326765" cy="2122170"/>
          </a:xfrm>
          <a:prstGeom prst="rect">
            <a:avLst/>
          </a:prstGeom>
        </p:spPr>
      </p:pic>
      <p:pic>
        <p:nvPicPr>
          <p:cNvPr id="31" name="图片 31" descr="第五届中国“互联网 ”创新创业校级初赛 师生 一等奖照片"/>
          <p:cNvPicPr>
            <a:picLocks noChangeAspect="1"/>
          </p:cNvPicPr>
          <p:nvPr/>
        </p:nvPicPr>
        <p:blipFill>
          <a:blip r:embed="rId4"/>
          <a:stretch>
            <a:fillRect/>
          </a:stretch>
        </p:blipFill>
        <p:spPr>
          <a:xfrm>
            <a:off x="7824153" y="4018598"/>
            <a:ext cx="3394075" cy="2331085"/>
          </a:xfrm>
          <a:prstGeom prst="rect">
            <a:avLst/>
          </a:prstGeom>
        </p:spPr>
      </p:pic>
      <p:sp>
        <p:nvSpPr>
          <p:cNvPr id="3" name="文本框 2"/>
          <p:cNvSpPr txBox="1"/>
          <p:nvPr/>
        </p:nvSpPr>
        <p:spPr>
          <a:xfrm>
            <a:off x="9689465" y="454660"/>
            <a:ext cx="1685925" cy="521970"/>
          </a:xfrm>
          <a:prstGeom prst="rect">
            <a:avLst/>
          </a:prstGeom>
          <a:noFill/>
        </p:spPr>
        <p:txBody>
          <a:bodyPr wrap="square" rtlCol="0">
            <a:spAutoFit/>
          </a:bodyPr>
          <a:p>
            <a:pPr algn="l"/>
            <a:r>
              <a:rPr lang="zh-CN" sz="2800">
                <a:effectLst>
                  <a:outerShdw blurRad="38100" dist="19050" dir="2700000" algn="tl" rotWithShape="0">
                    <a:schemeClr val="dk1">
                      <a:alpha val="40000"/>
                    </a:schemeClr>
                  </a:outerShdw>
                </a:effectLst>
                <a:sym typeface="+mn-ea"/>
              </a:rPr>
              <a:t>参赛获奖</a:t>
            </a:r>
            <a:endParaRPr lang="zh-CN" sz="2800">
              <a:effectLst>
                <a:outerShdw blurRad="38100" dist="19050" dir="2700000" algn="tl" rotWithShape="0">
                  <a:schemeClr val="dk1">
                    <a:alpha val="40000"/>
                  </a:schemeClr>
                </a:outerShdw>
              </a:effectLst>
              <a:sym typeface="+mn-ea"/>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988907" y="88053"/>
            <a:ext cx="10157248" cy="991731"/>
          </a:xfrm>
          <a:prstGeom prst="rect">
            <a:avLst/>
          </a:prstGeom>
          <a:solidFill>
            <a:schemeClr val="bg1"/>
          </a:solidFill>
          <a:ln>
            <a:noFill/>
          </a:ln>
          <a:effectLst>
            <a:outerShdw blurRad="508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zh-CN" altLang="en-US" dirty="0"/>
          </a:p>
        </p:txBody>
      </p:sp>
      <p:sp>
        <p:nvSpPr>
          <p:cNvPr id="28" name="文本框 27"/>
          <p:cNvSpPr txBox="1"/>
          <p:nvPr>
            <p:custDataLst>
              <p:tags r:id="rId2"/>
            </p:custDataLst>
          </p:nvPr>
        </p:nvSpPr>
        <p:spPr>
          <a:xfrm>
            <a:off x="1755225" y="123623"/>
            <a:ext cx="9390930" cy="668030"/>
          </a:xfrm>
          <a:prstGeom prst="rect">
            <a:avLst/>
          </a:prstGeom>
          <a:noFill/>
        </p:spPr>
        <p:txBody>
          <a:bodyPr wrap="square" bIns="0" rtlCol="0" anchor="b">
            <a:noAutofit/>
          </a:bodyPr>
          <a:lstStyle>
            <a:defPPr>
              <a:defRPr lang="zh-CN"/>
            </a:defPPr>
            <a:lvl1pPr lvl="0" defTabSz="913765">
              <a:lnSpc>
                <a:spcPct val="120000"/>
              </a:lnSpc>
              <a:buSzPct val="25000"/>
              <a:defRPr sz="2000" b="1" spc="300">
                <a:solidFill>
                  <a:schemeClr val="tx1">
                    <a:lumMod val="85000"/>
                    <a:lumOff val="15000"/>
                  </a:schemeClr>
                </a:solidFill>
                <a:latin typeface="微软雅黑" panose="020B0503020204020204" charset="-122"/>
                <a:ea typeface="微软雅黑" panose="020B0503020204020204" charset="-122"/>
              </a:defRPr>
            </a:lvl1pPr>
          </a:lstStyle>
          <a:p>
            <a:r>
              <a:rPr lang="zh-CN" altLang="en-US" sz="2400">
                <a:solidFill>
                  <a:schemeClr val="tx1">
                    <a:lumMod val="85000"/>
                    <a:lumOff val="15000"/>
                  </a:schemeClr>
                </a:solidFill>
                <a:uFillTx/>
              </a:rPr>
              <a:t>突出职业素质培养</a:t>
            </a:r>
            <a:endParaRPr lang="zh-CN" altLang="en-US" sz="2400">
              <a:solidFill>
                <a:schemeClr val="tx1">
                  <a:lumMod val="85000"/>
                  <a:lumOff val="15000"/>
                </a:schemeClr>
              </a:solidFill>
              <a:uFillTx/>
            </a:endParaRPr>
          </a:p>
        </p:txBody>
      </p:sp>
      <p:sp>
        <p:nvSpPr>
          <p:cNvPr id="30" name="文本框 29"/>
          <p:cNvSpPr txBox="1"/>
          <p:nvPr>
            <p:custDataLst>
              <p:tags r:id="rId3"/>
            </p:custDataLst>
          </p:nvPr>
        </p:nvSpPr>
        <p:spPr>
          <a:xfrm>
            <a:off x="1106710" y="124696"/>
            <a:ext cx="1041702" cy="919370"/>
          </a:xfrm>
          <a:prstGeom prst="rect">
            <a:avLst/>
          </a:prstGeom>
          <a:noFill/>
        </p:spPr>
        <p:txBody>
          <a:bodyPr wrap="square" rtlCol="0" anchor="ctr">
            <a:normAutofit/>
          </a:bodyPr>
          <a:lstStyle>
            <a:defPPr>
              <a:defRPr lang="zh-CN"/>
            </a:defPPr>
            <a:lvl1pPr lvl="0" defTabSz="913765">
              <a:lnSpc>
                <a:spcPct val="120000"/>
              </a:lnSpc>
              <a:buSzPct val="25000"/>
              <a:defRPr sz="4800" b="1" spc="12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lang="en-US" altLang="zh-CN" sz="2665">
                <a:solidFill>
                  <a:schemeClr val="tx1">
                    <a:lumMod val="85000"/>
                    <a:lumOff val="15000"/>
                  </a:schemeClr>
                </a:solidFill>
                <a:uFillTx/>
              </a:rPr>
              <a:t>02.</a:t>
            </a:r>
            <a:endParaRPr lang="en-US" altLang="zh-CN" sz="2665">
              <a:solidFill>
                <a:schemeClr val="tx1">
                  <a:lumMod val="85000"/>
                  <a:lumOff val="15000"/>
                </a:schemeClr>
              </a:solidFill>
              <a:uFillTx/>
            </a:endParaRPr>
          </a:p>
        </p:txBody>
      </p:sp>
      <p:sp>
        <p:nvSpPr>
          <p:cNvPr id="29" name="文本框 28"/>
          <p:cNvSpPr txBox="1"/>
          <p:nvPr>
            <p:custDataLst>
              <p:tags r:id="rId4"/>
            </p:custDataLst>
          </p:nvPr>
        </p:nvSpPr>
        <p:spPr>
          <a:xfrm>
            <a:off x="1754505" y="1207135"/>
            <a:ext cx="8559800" cy="1115695"/>
          </a:xfrm>
          <a:prstGeom prst="rect">
            <a:avLst/>
          </a:prstGeom>
          <a:noFill/>
        </p:spPr>
        <p:txBody>
          <a:bodyPr wrap="square" lIns="90000" tIns="0" rIns="90000" bIns="46800" rtlCol="0">
            <a:normAutofit/>
          </a:bodyPr>
          <a:lstStyle>
            <a:defPPr>
              <a:defRPr lang="zh-CN"/>
            </a:defPPr>
            <a:lvl1pPr>
              <a:lnSpc>
                <a:spcPct val="120000"/>
              </a:lnSpc>
              <a:defRPr sz="1400" spc="150">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a:solidFill>
                  <a:schemeClr val="tx1"/>
                </a:solidFill>
                <a:sym typeface="+mn-ea"/>
              </a:rPr>
              <a:t>（1）校内单项实训、分组学习、“三风”检查</a:t>
            </a:r>
            <a:endParaRPr lang="zh-CN" altLang="en-US" sz="2400">
              <a:solidFill>
                <a:schemeClr val="tx1"/>
              </a:solidFill>
              <a:sym typeface="+mn-ea"/>
            </a:endParaRPr>
          </a:p>
          <a:p>
            <a:r>
              <a:rPr lang="zh-CN" altLang="en-US" sz="2400">
                <a:solidFill>
                  <a:schemeClr val="tx1"/>
                </a:solidFill>
                <a:sym typeface="+mn-ea"/>
              </a:rPr>
              <a:t>（2）一课双师、经理人讲座、分组开展经理人访谈</a:t>
            </a:r>
            <a:endParaRPr lang="zh-CN" altLang="en-US" sz="2400">
              <a:solidFill>
                <a:schemeClr val="tx1"/>
              </a:solidFill>
              <a:sym typeface="+mn-ea"/>
            </a:endParaRPr>
          </a:p>
          <a:p>
            <a:endParaRPr lang="zh-CN" altLang="en-US" sz="2400">
              <a:solidFill>
                <a:schemeClr val="tx1"/>
              </a:solidFill>
              <a:sym typeface="+mn-ea"/>
            </a:endParaRPr>
          </a:p>
        </p:txBody>
      </p:sp>
      <p:pic>
        <p:nvPicPr>
          <p:cNvPr id="4" name="图片 3" descr="1"/>
          <p:cNvPicPr>
            <a:picLocks noChangeAspect="1"/>
          </p:cNvPicPr>
          <p:nvPr/>
        </p:nvPicPr>
        <p:blipFill>
          <a:blip r:embed="rId5"/>
          <a:srcRect t="27617"/>
          <a:stretch>
            <a:fillRect/>
          </a:stretch>
        </p:blipFill>
        <p:spPr>
          <a:xfrm>
            <a:off x="0" y="2322830"/>
            <a:ext cx="5052695" cy="2585085"/>
          </a:xfrm>
          <a:prstGeom prst="rect">
            <a:avLst/>
          </a:prstGeom>
          <a:noFill/>
          <a:ln w="9525">
            <a:noFill/>
          </a:ln>
        </p:spPr>
      </p:pic>
      <p:pic>
        <p:nvPicPr>
          <p:cNvPr id="20" name="图片 33" descr="20180607_134453"/>
          <p:cNvPicPr>
            <a:picLocks noChangeAspect="1"/>
          </p:cNvPicPr>
          <p:nvPr/>
        </p:nvPicPr>
        <p:blipFill>
          <a:blip r:embed="rId6"/>
          <a:srcRect t="19650"/>
          <a:stretch>
            <a:fillRect/>
          </a:stretch>
        </p:blipFill>
        <p:spPr>
          <a:xfrm>
            <a:off x="3179445" y="2902585"/>
            <a:ext cx="3469005" cy="3716655"/>
          </a:xfrm>
          <a:prstGeom prst="rect">
            <a:avLst/>
          </a:prstGeom>
          <a:noFill/>
          <a:ln w="9525">
            <a:noFill/>
          </a:ln>
        </p:spPr>
      </p:pic>
      <p:pic>
        <p:nvPicPr>
          <p:cNvPr id="22" name="图片 36" descr="20141016_112953"/>
          <p:cNvPicPr>
            <a:picLocks noChangeAspect="1"/>
          </p:cNvPicPr>
          <p:nvPr/>
        </p:nvPicPr>
        <p:blipFill>
          <a:blip r:embed="rId7"/>
          <a:stretch>
            <a:fillRect/>
          </a:stretch>
        </p:blipFill>
        <p:spPr>
          <a:xfrm>
            <a:off x="5960745" y="3810000"/>
            <a:ext cx="4064000" cy="3048000"/>
          </a:xfrm>
          <a:prstGeom prst="rect">
            <a:avLst/>
          </a:prstGeom>
          <a:noFill/>
          <a:ln w="9525">
            <a:noFill/>
          </a:ln>
        </p:spPr>
      </p:pic>
      <p:pic>
        <p:nvPicPr>
          <p:cNvPr id="23" name="图片 22" descr="20191012_080838"/>
          <p:cNvPicPr>
            <a:picLocks noChangeAspect="1"/>
          </p:cNvPicPr>
          <p:nvPr/>
        </p:nvPicPr>
        <p:blipFill>
          <a:blip r:embed="rId8"/>
          <a:stretch>
            <a:fillRect/>
          </a:stretch>
        </p:blipFill>
        <p:spPr>
          <a:xfrm>
            <a:off x="8627745" y="2430780"/>
            <a:ext cx="3542030" cy="265684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988907" y="88053"/>
            <a:ext cx="10157248" cy="991731"/>
          </a:xfrm>
          <a:prstGeom prst="rect">
            <a:avLst/>
          </a:prstGeom>
          <a:solidFill>
            <a:schemeClr val="bg1"/>
          </a:solidFill>
          <a:ln>
            <a:noFill/>
          </a:ln>
          <a:effectLst>
            <a:outerShdw blurRad="508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pPr>
            <a:endParaRPr lang="zh-CN" altLang="en-US" dirty="0"/>
          </a:p>
        </p:txBody>
      </p:sp>
      <p:sp>
        <p:nvSpPr>
          <p:cNvPr id="30" name="文本框 29"/>
          <p:cNvSpPr txBox="1"/>
          <p:nvPr>
            <p:custDataLst>
              <p:tags r:id="rId2"/>
            </p:custDataLst>
          </p:nvPr>
        </p:nvSpPr>
        <p:spPr>
          <a:xfrm>
            <a:off x="1106710" y="124696"/>
            <a:ext cx="1041702" cy="919370"/>
          </a:xfrm>
          <a:prstGeom prst="rect">
            <a:avLst/>
          </a:prstGeom>
          <a:noFill/>
        </p:spPr>
        <p:txBody>
          <a:bodyPr wrap="square" rtlCol="0" anchor="ctr">
            <a:normAutofit/>
          </a:bodyPr>
          <a:lstStyle>
            <a:defPPr>
              <a:defRPr lang="zh-CN"/>
            </a:defPPr>
            <a:lvl1pPr lvl="0" defTabSz="913765">
              <a:lnSpc>
                <a:spcPct val="120000"/>
              </a:lnSpc>
              <a:buSzPct val="25000"/>
              <a:defRPr sz="4800" b="1" spc="12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endParaRPr lang="en-US" altLang="zh-CN" sz="2665">
              <a:solidFill>
                <a:schemeClr val="tx1">
                  <a:lumMod val="85000"/>
                  <a:lumOff val="15000"/>
                </a:schemeClr>
              </a:solidFill>
              <a:uFillTx/>
            </a:endParaRPr>
          </a:p>
        </p:txBody>
      </p:sp>
      <p:sp>
        <p:nvSpPr>
          <p:cNvPr id="29" name="文本框 28"/>
          <p:cNvSpPr txBox="1"/>
          <p:nvPr>
            <p:custDataLst>
              <p:tags r:id="rId3"/>
            </p:custDataLst>
          </p:nvPr>
        </p:nvSpPr>
        <p:spPr>
          <a:xfrm>
            <a:off x="1754505" y="1207135"/>
            <a:ext cx="8559800" cy="1115695"/>
          </a:xfrm>
          <a:prstGeom prst="rect">
            <a:avLst/>
          </a:prstGeom>
          <a:noFill/>
        </p:spPr>
        <p:txBody>
          <a:bodyPr wrap="square" lIns="90000" tIns="0" rIns="90000" bIns="46800" rtlCol="0">
            <a:normAutofit/>
          </a:bodyPr>
          <a:lstStyle>
            <a:defPPr>
              <a:defRPr lang="zh-CN"/>
            </a:defPPr>
            <a:lvl1pPr>
              <a:lnSpc>
                <a:spcPct val="120000"/>
              </a:lnSpc>
              <a:defRPr sz="1400" spc="150">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a:solidFill>
                  <a:schemeClr val="tx1"/>
                </a:solidFill>
                <a:sym typeface="+mn-ea"/>
              </a:rPr>
              <a:t>（3）分组参赛、综合实训</a:t>
            </a:r>
            <a:endParaRPr lang="zh-CN" altLang="en-US" sz="2400">
              <a:solidFill>
                <a:schemeClr val="tx1"/>
              </a:solidFill>
              <a:sym typeface="+mn-ea"/>
            </a:endParaRPr>
          </a:p>
          <a:p>
            <a:r>
              <a:rPr lang="zh-CN" altLang="en-US" sz="2400">
                <a:solidFill>
                  <a:schemeClr val="tx1"/>
                </a:solidFill>
                <a:sym typeface="+mn-ea"/>
              </a:rPr>
              <a:t>（4）企业实习</a:t>
            </a:r>
            <a:endParaRPr lang="zh-CN" altLang="en-US" sz="2400">
              <a:solidFill>
                <a:schemeClr val="tx1"/>
              </a:solidFill>
              <a:sym typeface="+mn-ea"/>
            </a:endParaRPr>
          </a:p>
        </p:txBody>
      </p:sp>
      <p:pic>
        <p:nvPicPr>
          <p:cNvPr id="3" name="图片 2" descr="微信图片_20200729172439"/>
          <p:cNvPicPr>
            <a:picLocks noChangeAspect="1"/>
          </p:cNvPicPr>
          <p:nvPr/>
        </p:nvPicPr>
        <p:blipFill>
          <a:blip r:embed="rId4"/>
          <a:stretch>
            <a:fillRect/>
          </a:stretch>
        </p:blipFill>
        <p:spPr>
          <a:xfrm>
            <a:off x="389890" y="2230755"/>
            <a:ext cx="6858000" cy="3251200"/>
          </a:xfrm>
          <a:prstGeom prst="rect">
            <a:avLst/>
          </a:prstGeom>
        </p:spPr>
      </p:pic>
      <p:pic>
        <p:nvPicPr>
          <p:cNvPr id="2" name="图片 1" descr="组建订单班"/>
          <p:cNvPicPr>
            <a:picLocks noChangeAspect="1"/>
          </p:cNvPicPr>
          <p:nvPr/>
        </p:nvPicPr>
        <p:blipFill>
          <a:blip r:embed="rId5"/>
          <a:stretch>
            <a:fillRect/>
          </a:stretch>
        </p:blipFill>
        <p:spPr>
          <a:xfrm>
            <a:off x="5232400" y="3494405"/>
            <a:ext cx="6858000" cy="3244850"/>
          </a:xfrm>
          <a:prstGeom prst="rect">
            <a:avLst/>
          </a:prstGeom>
        </p:spPr>
      </p:pic>
      <p:sp>
        <p:nvSpPr>
          <p:cNvPr id="5" name="文本框 4"/>
          <p:cNvSpPr txBox="1"/>
          <p:nvPr/>
        </p:nvSpPr>
        <p:spPr>
          <a:xfrm>
            <a:off x="7505065" y="2647315"/>
            <a:ext cx="1685925" cy="521970"/>
          </a:xfrm>
          <a:prstGeom prst="rect">
            <a:avLst/>
          </a:prstGeom>
          <a:noFill/>
        </p:spPr>
        <p:txBody>
          <a:bodyPr wrap="square" rtlCol="0">
            <a:spAutoFit/>
          </a:bodyPr>
          <a:p>
            <a:pPr algn="ctr"/>
            <a:r>
              <a:rPr lang="zh-CN" sz="2800">
                <a:effectLst>
                  <a:outerShdw blurRad="38100" dist="19050" dir="2700000" algn="tl" rotWithShape="0">
                    <a:schemeClr val="dk1">
                      <a:alpha val="40000"/>
                    </a:schemeClr>
                  </a:outerShdw>
                </a:effectLst>
                <a:sym typeface="+mn-ea"/>
              </a:rPr>
              <a:t>综合实训</a:t>
            </a:r>
            <a:endParaRPr lang="zh-CN" sz="2800">
              <a:effectLst>
                <a:outerShdw blurRad="38100" dist="19050" dir="2700000" algn="tl" rotWithShape="0">
                  <a:schemeClr val="dk1">
                    <a:alpha val="40000"/>
                  </a:schemeClr>
                </a:outerShdw>
              </a:effectLst>
              <a:sym typeface="+mn-ea"/>
            </a:endParaRPr>
          </a:p>
        </p:txBody>
      </p:sp>
      <p:sp>
        <p:nvSpPr>
          <p:cNvPr id="6" name="文本框 5"/>
          <p:cNvSpPr txBox="1"/>
          <p:nvPr/>
        </p:nvSpPr>
        <p:spPr>
          <a:xfrm>
            <a:off x="2328545" y="5786120"/>
            <a:ext cx="2690495" cy="953135"/>
          </a:xfrm>
          <a:prstGeom prst="rect">
            <a:avLst/>
          </a:prstGeom>
          <a:noFill/>
        </p:spPr>
        <p:txBody>
          <a:bodyPr wrap="square" rtlCol="0">
            <a:spAutoFit/>
          </a:bodyPr>
          <a:p>
            <a:pPr algn="ctr"/>
            <a:r>
              <a:rPr lang="zh-CN" sz="2800">
                <a:effectLst>
                  <a:outerShdw blurRad="38100" dist="19050" dir="2700000" algn="tl" rotWithShape="0">
                    <a:schemeClr val="dk1">
                      <a:alpha val="40000"/>
                    </a:schemeClr>
                  </a:outerShdw>
                </a:effectLst>
                <a:sym typeface="+mn-ea"/>
              </a:rPr>
              <a:t>成立企业订单班开展实习</a:t>
            </a:r>
            <a:endParaRPr lang="zh-CN" sz="2800">
              <a:effectLst>
                <a:outerShdw blurRad="38100" dist="19050" dir="2700000" algn="tl" rotWithShape="0">
                  <a:schemeClr val="dk1">
                    <a:alpha val="40000"/>
                  </a:schemeClr>
                </a:outerShdw>
              </a:effectLst>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flipV="1">
            <a:off x="964565" y="2804795"/>
            <a:ext cx="31642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2517140" cy="521970"/>
          </a:xfrm>
          <a:prstGeom prst="rect">
            <a:avLst/>
          </a:prstGeom>
          <a:noFill/>
        </p:spPr>
        <p:txBody>
          <a:bodyPr wrap="square" rtlCol="0">
            <a:spAutoFit/>
          </a:bodyPr>
          <a:p>
            <a:pPr algn="l"/>
            <a:r>
              <a:rPr lang="en-US" altLang="zh-CN" sz="2800">
                <a:effectLst>
                  <a:outerShdw blurRad="38100" dist="19050" dir="2700000" algn="tl" rotWithShape="0">
                    <a:schemeClr val="dk1">
                      <a:alpha val="40000"/>
                    </a:schemeClr>
                  </a:outerShdw>
                </a:effectLst>
                <a:sym typeface="+mn-ea"/>
              </a:rPr>
              <a:t>6</a:t>
            </a:r>
            <a:r>
              <a:rPr lang="zh-CN" altLang="en-US" sz="2800">
                <a:effectLst>
                  <a:outerShdw blurRad="38100" dist="19050" dir="2700000" algn="tl" rotWithShape="0">
                    <a:schemeClr val="dk1">
                      <a:alpha val="40000"/>
                    </a:schemeClr>
                  </a:outerShdw>
                </a:effectLst>
                <a:sym typeface="+mn-ea"/>
              </a:rPr>
              <a:t>、社团活动</a:t>
            </a:r>
            <a:endParaRPr lang="zh-CN" altLang="en-US" sz="2800"/>
          </a:p>
        </p:txBody>
      </p:sp>
      <p:pic>
        <p:nvPicPr>
          <p:cNvPr id="4" name="图片 3" descr="市场营销协会开展调研活动"/>
          <p:cNvPicPr>
            <a:picLocks noChangeAspect="1"/>
          </p:cNvPicPr>
          <p:nvPr/>
        </p:nvPicPr>
        <p:blipFill>
          <a:blip r:embed="rId1"/>
          <a:stretch>
            <a:fillRect/>
          </a:stretch>
        </p:blipFill>
        <p:spPr>
          <a:xfrm>
            <a:off x="2625725" y="2999740"/>
            <a:ext cx="5610860" cy="3415665"/>
          </a:xfrm>
          <a:prstGeom prst="rect">
            <a:avLst/>
          </a:prstGeom>
        </p:spPr>
      </p:pic>
      <p:sp>
        <p:nvSpPr>
          <p:cNvPr id="5" name="文本框 4"/>
          <p:cNvSpPr txBox="1"/>
          <p:nvPr/>
        </p:nvSpPr>
        <p:spPr>
          <a:xfrm>
            <a:off x="8430260" y="3415665"/>
            <a:ext cx="3234690" cy="953135"/>
          </a:xfrm>
          <a:prstGeom prst="rect">
            <a:avLst/>
          </a:prstGeom>
          <a:noFill/>
        </p:spPr>
        <p:txBody>
          <a:bodyPr wrap="square" rtlCol="0">
            <a:spAutoFit/>
          </a:bodyPr>
          <a:p>
            <a:pPr algn="l"/>
            <a:r>
              <a:rPr lang="zh-CN" sz="2800">
                <a:effectLst>
                  <a:outerShdw blurRad="38100" dist="19050" dir="2700000" algn="tl" rotWithShape="0">
                    <a:schemeClr val="dk1">
                      <a:alpha val="40000"/>
                    </a:schemeClr>
                  </a:outerShdw>
                </a:effectLst>
                <a:sym typeface="+mn-ea"/>
              </a:rPr>
              <a:t>市场营销协会开展调研活动</a:t>
            </a:r>
            <a:endParaRPr lang="zh-CN" sz="2800">
              <a:effectLst>
                <a:outerShdw blurRad="38100" dist="19050" dir="2700000" algn="tl" rotWithShape="0">
                  <a:schemeClr val="dk1">
                    <a:alpha val="40000"/>
                  </a:schemeClr>
                </a:outerShdw>
              </a:effectLst>
              <a:sym typeface="+mn-ea"/>
            </a:endParaRPr>
          </a:p>
        </p:txBody>
      </p:sp>
    </p:spTree>
    <p:custDataLst>
      <p:tags r:id="rId2"/>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729172505"/>
          <p:cNvPicPr>
            <a:picLocks noChangeAspect="1"/>
          </p:cNvPicPr>
          <p:nvPr/>
        </p:nvPicPr>
        <p:blipFill>
          <a:blip r:embed="rId1"/>
          <a:stretch>
            <a:fillRect/>
          </a:stretch>
        </p:blipFill>
        <p:spPr>
          <a:xfrm>
            <a:off x="2844800" y="1543050"/>
            <a:ext cx="6502400" cy="3771900"/>
          </a:xfrm>
          <a:prstGeom prst="rect">
            <a:avLst/>
          </a:prstGeom>
        </p:spPr>
      </p:pic>
      <p:sp>
        <p:nvSpPr>
          <p:cNvPr id="5" name="文本框 4"/>
          <p:cNvSpPr txBox="1"/>
          <p:nvPr/>
        </p:nvSpPr>
        <p:spPr>
          <a:xfrm>
            <a:off x="4345940" y="5576570"/>
            <a:ext cx="3500120" cy="521970"/>
          </a:xfrm>
          <a:prstGeom prst="rect">
            <a:avLst/>
          </a:prstGeom>
          <a:noFill/>
        </p:spPr>
        <p:txBody>
          <a:bodyPr wrap="square" rtlCol="0">
            <a:spAutoFit/>
          </a:bodyPr>
          <a:p>
            <a:pPr algn="ctr"/>
            <a:r>
              <a:rPr lang="zh-CN" sz="2800">
                <a:effectLst>
                  <a:outerShdw blurRad="38100" dist="19050" dir="2700000" algn="tl" rotWithShape="0">
                    <a:schemeClr val="dk1">
                      <a:alpha val="40000"/>
                    </a:schemeClr>
                  </a:outerShdw>
                </a:effectLst>
                <a:sym typeface="+mn-ea"/>
              </a:rPr>
              <a:t>青年志愿者协会活动</a:t>
            </a:r>
            <a:endParaRPr lang="zh-CN" sz="2800">
              <a:effectLst>
                <a:outerShdw blurRad="38100" dist="19050" dir="2700000" algn="tl" rotWithShape="0">
                  <a:schemeClr val="dk1">
                    <a:alpha val="40000"/>
                  </a:schemeClr>
                </a:outerShdw>
              </a:effectLst>
              <a:sym typeface="+mn-ea"/>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45940" y="5576570"/>
            <a:ext cx="3500120" cy="521970"/>
          </a:xfrm>
          <a:prstGeom prst="rect">
            <a:avLst/>
          </a:prstGeom>
          <a:noFill/>
        </p:spPr>
        <p:txBody>
          <a:bodyPr wrap="square" rtlCol="0">
            <a:spAutoFit/>
          </a:bodyPr>
          <a:p>
            <a:pPr algn="ctr"/>
            <a:r>
              <a:rPr lang="zh-CN" sz="2800">
                <a:effectLst>
                  <a:outerShdw blurRad="38100" dist="19050" dir="2700000" algn="tl" rotWithShape="0">
                    <a:schemeClr val="dk1">
                      <a:alpha val="40000"/>
                    </a:schemeClr>
                  </a:outerShdw>
                </a:effectLst>
                <a:sym typeface="+mn-ea"/>
              </a:rPr>
              <a:t>蓝球协会活动</a:t>
            </a:r>
            <a:endParaRPr lang="zh-CN" sz="2800">
              <a:effectLst>
                <a:outerShdw blurRad="38100" dist="19050" dir="2700000" algn="tl" rotWithShape="0">
                  <a:schemeClr val="dk1">
                    <a:alpha val="40000"/>
                  </a:schemeClr>
                </a:outerShdw>
              </a:effectLst>
              <a:sym typeface="+mn-ea"/>
            </a:endParaRPr>
          </a:p>
        </p:txBody>
      </p:sp>
      <p:pic>
        <p:nvPicPr>
          <p:cNvPr id="3" name="图片 2" descr="微信图片_20200729172519"/>
          <p:cNvPicPr>
            <a:picLocks noChangeAspect="1"/>
          </p:cNvPicPr>
          <p:nvPr/>
        </p:nvPicPr>
        <p:blipFill>
          <a:blip r:embed="rId1"/>
          <a:stretch>
            <a:fillRect/>
          </a:stretch>
        </p:blipFill>
        <p:spPr>
          <a:xfrm>
            <a:off x="3011805" y="1466850"/>
            <a:ext cx="6167755" cy="370078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flipV="1">
            <a:off x="964565" y="2804795"/>
            <a:ext cx="31642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2517140" cy="521970"/>
          </a:xfrm>
          <a:prstGeom prst="rect">
            <a:avLst/>
          </a:prstGeom>
          <a:noFill/>
        </p:spPr>
        <p:txBody>
          <a:bodyPr wrap="square" rtlCol="0">
            <a:spAutoFit/>
          </a:bodyPr>
          <a:p>
            <a:pPr algn="ctr"/>
            <a:r>
              <a:rPr lang="en-US" altLang="zh-CN" sz="2800">
                <a:effectLst>
                  <a:outerShdw blurRad="38100" dist="19050" dir="2700000" algn="tl" rotWithShape="0">
                    <a:schemeClr val="dk1">
                      <a:alpha val="40000"/>
                    </a:schemeClr>
                  </a:outerShdw>
                </a:effectLst>
                <a:sym typeface="+mn-ea"/>
              </a:rPr>
              <a:t>1</a:t>
            </a:r>
            <a:r>
              <a:rPr lang="zh-CN" altLang="en-US" sz="2800">
                <a:effectLst>
                  <a:outerShdw blurRad="38100" dist="19050" dir="2700000" algn="tl" rotWithShape="0">
                    <a:schemeClr val="dk1">
                      <a:alpha val="40000"/>
                    </a:schemeClr>
                  </a:outerShdw>
                </a:effectLst>
                <a:sym typeface="+mn-ea"/>
              </a:rPr>
              <a:t>、</a:t>
            </a:r>
            <a:r>
              <a:rPr lang="zh-CN" altLang="en-US" sz="2800">
                <a:effectLst>
                  <a:outerShdw blurRad="38100" dist="19050" dir="2700000" algn="tl" rotWithShape="0">
                    <a:schemeClr val="dk1">
                      <a:alpha val="40000"/>
                    </a:schemeClr>
                  </a:outerShdw>
                </a:effectLst>
                <a:sym typeface="+mn-ea"/>
              </a:rPr>
              <a:t>职业</a:t>
            </a:r>
            <a:r>
              <a:rPr lang="zh-CN" altLang="en-US" sz="2800">
                <a:effectLst>
                  <a:outerShdw blurRad="38100" dist="19050" dir="2700000" algn="tl" rotWithShape="0">
                    <a:schemeClr val="dk1">
                      <a:alpha val="40000"/>
                    </a:schemeClr>
                  </a:outerShdw>
                </a:effectLst>
                <a:sym typeface="+mn-ea"/>
              </a:rPr>
              <a:t>背景</a:t>
            </a:r>
            <a:endParaRPr lang="zh-CN" altLang="en-US" sz="2800"/>
          </a:p>
        </p:txBody>
      </p:sp>
      <p:sp>
        <p:nvSpPr>
          <p:cNvPr id="13" name="文本框 12"/>
          <p:cNvSpPr txBox="1"/>
          <p:nvPr/>
        </p:nvSpPr>
        <p:spPr>
          <a:xfrm>
            <a:off x="2695575" y="2965450"/>
            <a:ext cx="8843645" cy="3322955"/>
          </a:xfrm>
          <a:prstGeom prst="rect">
            <a:avLst/>
          </a:prstGeom>
          <a:noFill/>
        </p:spPr>
        <p:txBody>
          <a:bodyPr wrap="square" rtlCol="0">
            <a:spAutoFit/>
          </a:bodyPr>
          <a:p>
            <a:pPr indent="457200" algn="l" fontAlgn="auto">
              <a:lnSpc>
                <a:spcPct val="150000"/>
              </a:lnSpc>
            </a:pPr>
            <a:r>
              <a:rPr lang="zh-CN" altLang="en-US" sz="2000">
                <a:solidFill>
                  <a:schemeClr val="tx1"/>
                </a:solidFill>
                <a:effectLst>
                  <a:outerShdw blurRad="38100" dist="19050" dir="2700000" algn="tl" rotWithShape="0">
                    <a:schemeClr val="dk1">
                      <a:alpha val="40000"/>
                    </a:schemeClr>
                  </a:outerShdw>
                </a:effectLst>
              </a:rPr>
              <a:t>中国就业培训技术指导中心公布了“2020年第一季度全国招聘求职100个短缺职业排行”，“营销员”连续三期稳居第1位。 他们主要从事市场调查、商品与服务推销工作的人员。</a:t>
            </a:r>
            <a:endParaRPr lang="zh-CN" altLang="en-US" sz="20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000">
                <a:solidFill>
                  <a:schemeClr val="tx1"/>
                </a:solidFill>
                <a:effectLst>
                  <a:outerShdw blurRad="38100" dist="19050" dir="2700000" algn="tl" rotWithShape="0">
                    <a:schemeClr val="dk1">
                      <a:alpha val="40000"/>
                    </a:schemeClr>
                  </a:outerShdw>
                </a:effectLst>
              </a:rPr>
              <a:t>在浙江范围，从我校历年的情况看，营销专业的人才一直处于广受喜欢的状态，众多中小企业需求量一直较大，就业率在</a:t>
            </a:r>
            <a:r>
              <a:rPr lang="en-US" altLang="zh-CN" sz="2000">
                <a:solidFill>
                  <a:schemeClr val="tx1"/>
                </a:solidFill>
                <a:effectLst>
                  <a:outerShdw blurRad="38100" dist="19050" dir="2700000" algn="tl" rotWithShape="0">
                    <a:schemeClr val="dk1">
                      <a:alpha val="40000"/>
                    </a:schemeClr>
                  </a:outerShdw>
                </a:effectLst>
              </a:rPr>
              <a:t>98</a:t>
            </a: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99%</a:t>
            </a:r>
            <a:r>
              <a:rPr lang="zh-CN" altLang="en-US" sz="2000">
                <a:solidFill>
                  <a:schemeClr val="tx1"/>
                </a:solidFill>
                <a:effectLst>
                  <a:outerShdw blurRad="38100" dist="19050" dir="2700000" algn="tl" rotWithShape="0">
                    <a:schemeClr val="dk1">
                      <a:alpha val="40000"/>
                    </a:schemeClr>
                  </a:outerShdw>
                </a:effectLst>
              </a:rPr>
              <a:t>之间</a:t>
            </a:r>
            <a:r>
              <a:rPr lang="zh-CN" altLang="en-US" sz="2000">
                <a:solidFill>
                  <a:schemeClr val="tx1"/>
                </a:solidFill>
                <a:effectLst>
                  <a:outerShdw blurRad="38100" dist="19050" dir="2700000" algn="tl" rotWithShape="0">
                    <a:schemeClr val="dk1">
                      <a:alpha val="40000"/>
                    </a:schemeClr>
                  </a:outerShdw>
                </a:effectLst>
              </a:rPr>
              <a:t>。</a:t>
            </a:r>
            <a:endParaRPr lang="zh-CN" altLang="en-US" sz="20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000">
                <a:solidFill>
                  <a:schemeClr val="tx1"/>
                </a:solidFill>
                <a:effectLst>
                  <a:outerShdw blurRad="38100" dist="19050" dir="2700000" algn="tl" rotWithShape="0">
                    <a:schemeClr val="dk1">
                      <a:alpha val="40000"/>
                    </a:schemeClr>
                  </a:outerShdw>
                </a:effectLst>
              </a:rPr>
              <a:t>营销专业人才对促进商品销售、提高企业经济管理水平有较大的作用，多年来，在全国各地人才市场一直广受欢迎。</a:t>
            </a:r>
            <a:endParaRPr lang="zh-CN" altLang="en-US" sz="20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884420" y="2940685"/>
            <a:ext cx="974725" cy="9759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340475" y="2940685"/>
            <a:ext cx="974725" cy="9759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791450" y="2940685"/>
            <a:ext cx="975995" cy="9759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423920" y="2940685"/>
            <a:ext cx="975995" cy="975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884420" y="2940685"/>
            <a:ext cx="974725" cy="9759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3423920" y="2940685"/>
            <a:ext cx="975995" cy="9759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3569335" y="3137535"/>
            <a:ext cx="685800" cy="583565"/>
          </a:xfrm>
          <a:prstGeom prst="rect">
            <a:avLst/>
          </a:prstGeom>
          <a:noFill/>
        </p:spPr>
        <p:txBody>
          <a:bodyPr wrap="square" rtlCol="0">
            <a:spAutoFit/>
          </a:bodyPr>
          <a:p>
            <a:pPr algn="ctr"/>
            <a:r>
              <a:rPr lang="zh-CN" altLang="en-US" sz="3200"/>
              <a:t>谢</a:t>
            </a:r>
            <a:endParaRPr lang="zh-CN" altLang="en-US" sz="3200"/>
          </a:p>
        </p:txBody>
      </p:sp>
      <p:sp>
        <p:nvSpPr>
          <p:cNvPr id="18" name="文本框 17"/>
          <p:cNvSpPr txBox="1"/>
          <p:nvPr/>
        </p:nvSpPr>
        <p:spPr>
          <a:xfrm>
            <a:off x="5068570" y="3137535"/>
            <a:ext cx="685800" cy="583565"/>
          </a:xfrm>
          <a:prstGeom prst="rect">
            <a:avLst/>
          </a:prstGeom>
          <a:noFill/>
        </p:spPr>
        <p:txBody>
          <a:bodyPr wrap="square" rtlCol="0">
            <a:spAutoFit/>
          </a:bodyPr>
          <a:p>
            <a:pPr algn="ctr"/>
            <a:r>
              <a:rPr lang="zh-CN" altLang="en-US" sz="3200"/>
              <a:t>谢</a:t>
            </a:r>
            <a:endParaRPr lang="zh-CN" altLang="en-US" sz="3200"/>
          </a:p>
        </p:txBody>
      </p:sp>
      <p:sp>
        <p:nvSpPr>
          <p:cNvPr id="21" name="文本框 20"/>
          <p:cNvSpPr txBox="1"/>
          <p:nvPr/>
        </p:nvSpPr>
        <p:spPr>
          <a:xfrm>
            <a:off x="6484620" y="3137535"/>
            <a:ext cx="685800" cy="583565"/>
          </a:xfrm>
          <a:prstGeom prst="rect">
            <a:avLst/>
          </a:prstGeom>
          <a:noFill/>
        </p:spPr>
        <p:txBody>
          <a:bodyPr wrap="square" rtlCol="0">
            <a:spAutoFit/>
          </a:bodyPr>
          <a:p>
            <a:pPr algn="ctr"/>
            <a:r>
              <a:rPr lang="zh-CN" altLang="en-US" sz="3200"/>
              <a:t>观</a:t>
            </a:r>
            <a:endParaRPr lang="zh-CN" altLang="en-US" sz="3200"/>
          </a:p>
        </p:txBody>
      </p:sp>
      <p:sp>
        <p:nvSpPr>
          <p:cNvPr id="22" name="文本框 21"/>
          <p:cNvSpPr txBox="1"/>
          <p:nvPr/>
        </p:nvSpPr>
        <p:spPr>
          <a:xfrm>
            <a:off x="7936230" y="3136900"/>
            <a:ext cx="685800" cy="583565"/>
          </a:xfrm>
          <a:prstGeom prst="rect">
            <a:avLst/>
          </a:prstGeom>
          <a:noFill/>
        </p:spPr>
        <p:txBody>
          <a:bodyPr wrap="square" rtlCol="0">
            <a:spAutoFit/>
          </a:bodyPr>
          <a:p>
            <a:pPr algn="ctr"/>
            <a:r>
              <a:rPr lang="zh-CN" altLang="en-US" sz="3200"/>
              <a:t>看</a:t>
            </a:r>
            <a:endParaRPr lang="zh-CN" altLang="en-US" sz="3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 grpId="0" animBg="1"/>
      <p:bldP spid="5" grpId="0" animBg="1"/>
      <p:bldP spid="17" grpId="0"/>
      <p:bldP spid="18"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8" name="直接连接符 7"/>
          <p:cNvCxnSpPr/>
          <p:nvPr/>
        </p:nvCxnSpPr>
        <p:spPr>
          <a:xfrm>
            <a:off x="964565" y="2813685"/>
            <a:ext cx="4972050" cy="13335"/>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80845" y="2213610"/>
            <a:ext cx="4250690" cy="521970"/>
          </a:xfrm>
          <a:prstGeom prst="rect">
            <a:avLst/>
          </a:prstGeom>
          <a:noFill/>
        </p:spPr>
        <p:txBody>
          <a:bodyPr wrap="square" rtlCol="0">
            <a:spAutoFit/>
          </a:bodyPr>
          <a:p>
            <a:pPr algn="l"/>
            <a:r>
              <a:rPr lang="en-US" altLang="zh-CN" sz="2800">
                <a:effectLst>
                  <a:outerShdw blurRad="38100" dist="19050" dir="2700000" algn="tl" rotWithShape="0">
                    <a:schemeClr val="dk1">
                      <a:alpha val="40000"/>
                    </a:schemeClr>
                  </a:outerShdw>
                </a:effectLst>
                <a:sym typeface="+mn-ea"/>
              </a:rPr>
              <a:t>2</a:t>
            </a:r>
            <a:r>
              <a:rPr lang="zh-CN" altLang="en-US" sz="2800">
                <a:effectLst>
                  <a:outerShdw blurRad="38100" dist="19050" dir="2700000" algn="tl" rotWithShape="0">
                    <a:schemeClr val="dk1">
                      <a:alpha val="40000"/>
                    </a:schemeClr>
                  </a:outerShdw>
                </a:effectLst>
                <a:sym typeface="+mn-ea"/>
              </a:rPr>
              <a:t>、培养目标与就业方向</a:t>
            </a:r>
            <a:endParaRPr lang="zh-CN" altLang="en-US" sz="2800">
              <a:effectLst>
                <a:outerShdw blurRad="38100" dist="19050" dir="2700000" algn="tl" rotWithShape="0">
                  <a:schemeClr val="dk1">
                    <a:alpha val="40000"/>
                  </a:schemeClr>
                </a:outerShdw>
              </a:effectLst>
              <a:sym typeface="+mn-ea"/>
            </a:endParaRPr>
          </a:p>
        </p:txBody>
      </p:sp>
      <p:sp>
        <p:nvSpPr>
          <p:cNvPr id="13" name="文本框 12"/>
          <p:cNvSpPr txBox="1"/>
          <p:nvPr/>
        </p:nvSpPr>
        <p:spPr>
          <a:xfrm>
            <a:off x="2695575" y="2965450"/>
            <a:ext cx="8843645" cy="3415030"/>
          </a:xfrm>
          <a:prstGeom prst="rect">
            <a:avLst/>
          </a:prstGeom>
          <a:noFill/>
        </p:spPr>
        <p:txBody>
          <a:bodyPr wrap="square" rtlCol="0">
            <a:spAutoFit/>
          </a:bodyPr>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rPr>
              <a:t>本专业培养理想信念坚定，德、智、体、美、劳全面发展，具有一定的科学文化水平，良好的人文素养、职业道德和创新意识，较强的就业能力和可持续发展能力；具备市场营销专业知识和技术技能，能在贸易类、制造业类尤其是浙江省民营中小微企业生产一线从事市场调查、市场开发、产品销售、营销策划、营销执行、网络营销管理、门店管理等工作的高素质技术技能人才。</a:t>
            </a:r>
            <a:endParaRPr lang="zh-CN" altLang="en-US" sz="2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460000">
            <a:off x="-83185" y="-83820"/>
            <a:ext cx="2628265" cy="2908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964565" y="1100455"/>
            <a:ext cx="3034030" cy="539750"/>
            <a:chOff x="8172" y="1750"/>
            <a:chExt cx="4778" cy="850"/>
          </a:xfrm>
        </p:grpSpPr>
        <p:sp>
          <p:nvSpPr>
            <p:cNvPr id="2" name="矩形 1"/>
            <p:cNvSpPr/>
            <p:nvPr/>
          </p:nvSpPr>
          <p:spPr>
            <a:xfrm>
              <a:off x="8172" y="1750"/>
              <a:ext cx="850" cy="8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480" y="1750"/>
              <a:ext cx="849" cy="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788" y="1750"/>
              <a:ext cx="849" cy="8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12100" y="1750"/>
              <a:ext cx="850" cy="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3" name="文本框 12"/>
          <p:cNvSpPr txBox="1"/>
          <p:nvPr/>
        </p:nvSpPr>
        <p:spPr>
          <a:xfrm>
            <a:off x="1922145" y="2503170"/>
            <a:ext cx="8843645" cy="2676525"/>
          </a:xfrm>
          <a:prstGeom prst="rect">
            <a:avLst/>
          </a:prstGeom>
          <a:noFill/>
        </p:spPr>
        <p:txBody>
          <a:bodyPr wrap="square" rtlCol="0">
            <a:spAutoFit/>
          </a:bodyPr>
          <a:p>
            <a:pPr indent="457200" algn="l" fontAlgn="auto">
              <a:lnSpc>
                <a:spcPct val="150000"/>
              </a:lnSpc>
            </a:pPr>
            <a:r>
              <a:rPr lang="zh-CN" altLang="en-US" sz="2800">
                <a:solidFill>
                  <a:schemeClr val="tx1"/>
                </a:solidFill>
                <a:effectLst>
                  <a:outerShdw blurRad="38100" dist="19050" dir="2700000" algn="tl" rotWithShape="0">
                    <a:schemeClr val="dk1">
                      <a:alpha val="40000"/>
                    </a:schemeClr>
                  </a:outerShdw>
                </a:effectLst>
              </a:rPr>
              <a:t>基层岗位：包括推销员、招商代表、业务代表、市场调查员、市场专员及电商运营助理等；</a:t>
            </a:r>
            <a:endParaRPr lang="zh-CN" altLang="en-US" sz="2800">
              <a:solidFill>
                <a:schemeClr val="tx1"/>
              </a:solidFill>
              <a:effectLst>
                <a:outerShdw blurRad="38100" dist="19050" dir="2700000" algn="tl" rotWithShape="0">
                  <a:schemeClr val="dk1">
                    <a:alpha val="40000"/>
                  </a:schemeClr>
                </a:outerShdw>
              </a:effectLst>
            </a:endParaRPr>
          </a:p>
          <a:p>
            <a:pPr indent="457200" algn="l" fontAlgn="auto">
              <a:lnSpc>
                <a:spcPct val="150000"/>
              </a:lnSpc>
            </a:pPr>
            <a:r>
              <a:rPr lang="zh-CN" altLang="en-US" sz="2800">
                <a:solidFill>
                  <a:schemeClr val="tx1"/>
                </a:solidFill>
                <a:effectLst>
                  <a:outerShdw blurRad="38100" dist="19050" dir="2700000" algn="tl" rotWithShape="0">
                    <a:schemeClr val="dk1">
                      <a:alpha val="40000"/>
                    </a:schemeClr>
                  </a:outerShdw>
                </a:effectLst>
              </a:rPr>
              <a:t>中高层岗位：包括营销主管、运营主管、连锁店长、网店店长及营销经理等岗位。</a:t>
            </a:r>
            <a:endParaRPr lang="zh-CN" altLang="en-US" sz="28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20000" y="20000"/>
                                    </p:animScale>
                                  </p:childTnLst>
                                </p:cTn>
                              </p:par>
                              <p:par>
                                <p:cTn id="7" presetID="8" presetClass="emph" presetSubtype="0" fill="hold" grpId="1" nodeType="withEffect">
                                  <p:stCondLst>
                                    <p:cond delay="0"/>
                                  </p:stCondLst>
                                  <p:childTnLst>
                                    <p:animRot by="2940000">
                                      <p:cBhvr>
                                        <p:cTn id="8" dur="2000" fill="hold"/>
                                        <p:tgtEl>
                                          <p:spTgt spid="7"/>
                                        </p:tgtEl>
                                        <p:attrNameLst>
                                          <p:attrName>r</p:attrName>
                                        </p:attrNameLst>
                                      </p:cBhvr>
                                    </p:animRot>
                                  </p:childTnLst>
                                </p:cTn>
                              </p:par>
                            </p:childTnLst>
                          </p:cTn>
                        </p:par>
                        <p:par>
                          <p:cTn id="9" fill="hold">
                            <p:stCondLst>
                              <p:cond delay="2000"/>
                            </p:stCondLst>
                            <p:childTnLst>
                              <p:par>
                                <p:cTn id="10" presetID="1" presetClass="exit" presetSubtype="0" fill="hold" grpId="2"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rot="2700000">
            <a:off x="5825490" y="262763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5292725" y="315976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rot="2700000">
            <a:off x="6365240" y="315912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rot="2700000">
            <a:off x="5826125" y="369570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295400" y="-751205"/>
            <a:ext cx="13716000" cy="842772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5783580" y="1316990"/>
            <a:ext cx="5266690" cy="5077460"/>
          </a:xfrm>
          <a:prstGeom prst="rect">
            <a:avLst/>
          </a:prstGeom>
          <a:noFill/>
        </p:spPr>
        <p:txBody>
          <a:bodyPr wrap="square" rtlCol="0">
            <a:spAutoFit/>
          </a:bodyPr>
          <a:p>
            <a:pPr algn="l">
              <a:lnSpc>
                <a:spcPct val="150000"/>
              </a:lnSpc>
            </a:pPr>
            <a:r>
              <a:rPr lang="zh-CN" altLang="en-US" sz="2400">
                <a:effectLst>
                  <a:outerShdw blurRad="38100" dist="19050" dir="2700000" algn="tl" rotWithShape="0">
                    <a:schemeClr val="dk1">
                      <a:alpha val="40000"/>
                    </a:schemeClr>
                  </a:outerShdw>
                </a:effectLst>
                <a:sym typeface="+mn-ea"/>
              </a:rPr>
              <a:t>姓名：李鑫</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部门：上海链家房地产经纪有限公司</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专业：市场营销</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毕业时间：2016年</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职务：商圈经理</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工作业绩：分别获得2016年、2018年、2019年大区年度业绩第一；2019年全公司精英会成员；大区单月最高业绩记录保持者。</a:t>
            </a:r>
            <a:endParaRPr lang="zh-CN" altLang="en-US" sz="2400">
              <a:effectLst>
                <a:outerShdw blurRad="38100" dist="19050" dir="2700000" algn="tl" rotWithShape="0">
                  <a:schemeClr val="dk1">
                    <a:alpha val="40000"/>
                  </a:schemeClr>
                </a:outerShdw>
              </a:effectLst>
              <a:sym typeface="+mn-ea"/>
            </a:endParaRPr>
          </a:p>
        </p:txBody>
      </p:sp>
      <p:pic>
        <p:nvPicPr>
          <p:cNvPr id="4" name="图片 3" descr="13市场李鑫1"/>
          <p:cNvPicPr>
            <a:picLocks noChangeAspect="1"/>
          </p:cNvPicPr>
          <p:nvPr/>
        </p:nvPicPr>
        <p:blipFill>
          <a:blip r:embed="rId1"/>
          <a:stretch>
            <a:fillRect/>
          </a:stretch>
        </p:blipFill>
        <p:spPr>
          <a:xfrm>
            <a:off x="-556895" y="-153670"/>
            <a:ext cx="5969000" cy="6102350"/>
          </a:xfrm>
          <a:prstGeom prst="rect">
            <a:avLst/>
          </a:prstGeom>
        </p:spPr>
      </p:pic>
    </p:spTree>
    <p:custDataLst>
      <p:tags r:id="rId2"/>
    </p:custDataLst>
  </p:cSld>
  <p:clrMapOvr>
    <a:masterClrMapping/>
  </p:clrMapOvr>
  <p:transition advTm="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rot="2700000">
            <a:off x="5825490" y="262763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5292725" y="315976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rot="2700000">
            <a:off x="6365240" y="315912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rot="2700000">
            <a:off x="5826125" y="369570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295400" y="-751205"/>
            <a:ext cx="13716000" cy="842772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5783580" y="1316990"/>
            <a:ext cx="5266690" cy="5077460"/>
          </a:xfrm>
          <a:prstGeom prst="rect">
            <a:avLst/>
          </a:prstGeom>
          <a:noFill/>
        </p:spPr>
        <p:txBody>
          <a:bodyPr wrap="square" rtlCol="0">
            <a:spAutoFit/>
          </a:bodyPr>
          <a:p>
            <a:pPr algn="l">
              <a:lnSpc>
                <a:spcPct val="150000"/>
              </a:lnSpc>
            </a:pPr>
            <a:r>
              <a:rPr lang="zh-CN" altLang="en-US" sz="2400">
                <a:effectLst>
                  <a:outerShdw blurRad="38100" dist="19050" dir="2700000" algn="tl" rotWithShape="0">
                    <a:schemeClr val="dk1">
                      <a:alpha val="40000"/>
                    </a:schemeClr>
                  </a:outerShdw>
                </a:effectLst>
                <a:sym typeface="+mn-ea"/>
              </a:rPr>
              <a:t>姓名：项群力</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部门：浙江微一案信息科技有限公司</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专业：市场营销</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毕业时间：2016年</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职务：商务经理</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工作业绩：工作中善于学习，工作勤奋，有创新精神、团队意识。市场开拓能力强，在团队中屡次取得突出成绩，客户开发数量排名前茅。</a:t>
            </a:r>
            <a:endParaRPr lang="zh-CN" altLang="en-US" sz="2400">
              <a:effectLst>
                <a:outerShdw blurRad="38100" dist="19050" dir="2700000" algn="tl" rotWithShape="0">
                  <a:schemeClr val="dk1">
                    <a:alpha val="40000"/>
                  </a:schemeClr>
                </a:outerShdw>
              </a:effectLst>
              <a:sym typeface="+mn-ea"/>
            </a:endParaRPr>
          </a:p>
        </p:txBody>
      </p:sp>
      <p:pic>
        <p:nvPicPr>
          <p:cNvPr id="3" name="图片 2" descr="38756d3ed0435541085dbf621747f23"/>
          <p:cNvPicPr>
            <a:picLocks noChangeAspect="1"/>
          </p:cNvPicPr>
          <p:nvPr/>
        </p:nvPicPr>
        <p:blipFill>
          <a:blip r:embed="rId1"/>
          <a:stretch>
            <a:fillRect/>
          </a:stretch>
        </p:blipFill>
        <p:spPr>
          <a:xfrm>
            <a:off x="511810" y="-177800"/>
            <a:ext cx="4460240" cy="6704965"/>
          </a:xfrm>
          <a:prstGeom prst="rect">
            <a:avLst/>
          </a:prstGeom>
        </p:spPr>
      </p:pic>
    </p:spTree>
    <p:custDataLst>
      <p:tags r:id="rId2"/>
    </p:custDataLst>
  </p:cSld>
  <p:clrMapOvr>
    <a:masterClrMapping/>
  </p:clrMapOvr>
  <p:transition advTm="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rot="2700000">
            <a:off x="5825490" y="262763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5292725" y="315976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rot="2700000">
            <a:off x="6365240" y="315912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rot="2700000">
            <a:off x="5826125" y="369570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295400" y="-784225"/>
            <a:ext cx="13716000" cy="842772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5783580" y="1316990"/>
            <a:ext cx="5266690" cy="4523105"/>
          </a:xfrm>
          <a:prstGeom prst="rect">
            <a:avLst/>
          </a:prstGeom>
          <a:noFill/>
        </p:spPr>
        <p:txBody>
          <a:bodyPr wrap="square" rtlCol="0">
            <a:spAutoFit/>
          </a:bodyPr>
          <a:p>
            <a:pPr algn="l">
              <a:lnSpc>
                <a:spcPct val="150000"/>
              </a:lnSpc>
            </a:pPr>
            <a:r>
              <a:rPr lang="zh-CN" altLang="en-US" sz="2400">
                <a:effectLst>
                  <a:outerShdw blurRad="38100" dist="19050" dir="2700000" algn="tl" rotWithShape="0">
                    <a:schemeClr val="dk1">
                      <a:alpha val="40000"/>
                    </a:schemeClr>
                  </a:outerShdw>
                </a:effectLst>
                <a:sym typeface="+mn-ea"/>
              </a:rPr>
              <a:t>姓名：景晔煜</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部门：浙江十禾科技有限公司</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专业：市场营销</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毕业时间：2016年</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职务：销售主管</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工作业绩：2015年11月入职，十禾公司人称“暖男”，屡获部门销售冠军，业绩名列前茅。</a:t>
            </a:r>
            <a:endParaRPr lang="zh-CN" altLang="en-US" sz="2400">
              <a:effectLst>
                <a:outerShdw blurRad="38100" dist="19050" dir="2700000" algn="tl" rotWithShape="0">
                  <a:schemeClr val="dk1">
                    <a:alpha val="40000"/>
                  </a:schemeClr>
                </a:outerShdw>
              </a:effectLst>
              <a:sym typeface="+mn-ea"/>
            </a:endParaRPr>
          </a:p>
        </p:txBody>
      </p:sp>
      <p:pic>
        <p:nvPicPr>
          <p:cNvPr id="4" name="图片 3" descr="景晔煜"/>
          <p:cNvPicPr>
            <a:picLocks noChangeAspect="1"/>
          </p:cNvPicPr>
          <p:nvPr/>
        </p:nvPicPr>
        <p:blipFill>
          <a:blip r:embed="rId1"/>
          <a:srcRect r="2168" b="348"/>
          <a:stretch>
            <a:fillRect/>
          </a:stretch>
        </p:blipFill>
        <p:spPr>
          <a:xfrm>
            <a:off x="196215" y="-153035"/>
            <a:ext cx="4670425" cy="6728460"/>
          </a:xfrm>
          <a:prstGeom prst="rect">
            <a:avLst/>
          </a:prstGeom>
        </p:spPr>
      </p:pic>
    </p:spTree>
    <p:custDataLst>
      <p:tags r:id="rId2"/>
    </p:custDataLst>
  </p:cSld>
  <p:clrMapOvr>
    <a:masterClrMapping/>
  </p:clrMapOvr>
  <p:transition advTm="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rot="2700000">
            <a:off x="5825490" y="2627630"/>
            <a:ext cx="539750" cy="539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5292725" y="3159760"/>
            <a:ext cx="539115" cy="539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rot="2700000">
            <a:off x="6365240" y="3159125"/>
            <a:ext cx="539750" cy="5397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rot="2700000">
            <a:off x="5826125" y="3695700"/>
            <a:ext cx="539115" cy="539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295400" y="-784225"/>
            <a:ext cx="13716000" cy="842772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5783580" y="1316990"/>
            <a:ext cx="5266690" cy="5077460"/>
          </a:xfrm>
          <a:prstGeom prst="rect">
            <a:avLst/>
          </a:prstGeom>
          <a:noFill/>
        </p:spPr>
        <p:txBody>
          <a:bodyPr wrap="square" rtlCol="0">
            <a:spAutoFit/>
          </a:bodyPr>
          <a:p>
            <a:pPr algn="l">
              <a:lnSpc>
                <a:spcPct val="150000"/>
              </a:lnSpc>
            </a:pPr>
            <a:r>
              <a:rPr lang="zh-CN" altLang="en-US" sz="2400">
                <a:effectLst>
                  <a:outerShdw blurRad="38100" dist="19050" dir="2700000" algn="tl" rotWithShape="0">
                    <a:schemeClr val="dk1">
                      <a:alpha val="40000"/>
                    </a:schemeClr>
                  </a:outerShdw>
                </a:effectLst>
                <a:sym typeface="+mn-ea"/>
              </a:rPr>
              <a:t>姓名：刘红艳</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部门：浙江十禾科技有限公司</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专业：市场营销</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毕业时间：201</a:t>
            </a:r>
            <a:r>
              <a:rPr lang="en-US" altLang="zh-CN" sz="2400">
                <a:effectLst>
                  <a:outerShdw blurRad="38100" dist="19050" dir="2700000" algn="tl" rotWithShape="0">
                    <a:schemeClr val="dk1">
                      <a:alpha val="40000"/>
                    </a:schemeClr>
                  </a:outerShdw>
                </a:effectLst>
                <a:sym typeface="+mn-ea"/>
              </a:rPr>
              <a:t>7</a:t>
            </a:r>
            <a:r>
              <a:rPr lang="zh-CN" altLang="en-US" sz="2400">
                <a:effectLst>
                  <a:outerShdw blurRad="38100" dist="19050" dir="2700000" algn="tl" rotWithShape="0">
                    <a:schemeClr val="dk1">
                      <a:alpha val="40000"/>
                    </a:schemeClr>
                  </a:outerShdw>
                </a:effectLst>
                <a:sym typeface="+mn-ea"/>
              </a:rPr>
              <a:t>年</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职务：钻展组组长</a:t>
            </a:r>
            <a:endParaRPr lang="zh-CN" altLang="en-US" sz="2400">
              <a:effectLst>
                <a:outerShdw blurRad="38100" dist="19050" dir="2700000" algn="tl" rotWithShape="0">
                  <a:schemeClr val="dk1">
                    <a:alpha val="40000"/>
                  </a:schemeClr>
                </a:outerShdw>
              </a:effectLst>
              <a:sym typeface="+mn-ea"/>
            </a:endParaRPr>
          </a:p>
          <a:p>
            <a:pPr algn="l">
              <a:lnSpc>
                <a:spcPct val="150000"/>
              </a:lnSpc>
            </a:pPr>
            <a:r>
              <a:rPr lang="zh-CN" altLang="en-US" sz="2400">
                <a:effectLst>
                  <a:outerShdw blurRad="38100" dist="19050" dir="2700000" algn="tl" rotWithShape="0">
                    <a:schemeClr val="dk1">
                      <a:alpha val="40000"/>
                    </a:schemeClr>
                  </a:outerShdw>
                </a:effectLst>
                <a:sym typeface="+mn-ea"/>
              </a:rPr>
              <a:t>工作业绩：2016年11月入职，入职半年成为“新人导师”，目前是钻展运营团队的小组长、 技术骨干，承接行业TOP级店铺钻展操作。</a:t>
            </a:r>
            <a:endParaRPr lang="zh-CN" altLang="en-US" sz="2400">
              <a:effectLst>
                <a:outerShdw blurRad="38100" dist="19050" dir="2700000" algn="tl" rotWithShape="0">
                  <a:schemeClr val="dk1">
                    <a:alpha val="40000"/>
                  </a:schemeClr>
                </a:outerShdw>
              </a:effectLst>
              <a:sym typeface="+mn-ea"/>
            </a:endParaRPr>
          </a:p>
        </p:txBody>
      </p:sp>
      <p:pic>
        <p:nvPicPr>
          <p:cNvPr id="4" name="图片 3" descr="刘红艳"/>
          <p:cNvPicPr>
            <a:picLocks noChangeAspect="1"/>
          </p:cNvPicPr>
          <p:nvPr/>
        </p:nvPicPr>
        <p:blipFill>
          <a:blip r:embed="rId1"/>
          <a:srcRect r="697"/>
          <a:stretch>
            <a:fillRect/>
          </a:stretch>
        </p:blipFill>
        <p:spPr>
          <a:xfrm>
            <a:off x="80010" y="-276860"/>
            <a:ext cx="4979035" cy="6560820"/>
          </a:xfrm>
          <a:prstGeom prst="rect">
            <a:avLst/>
          </a:prstGeom>
        </p:spPr>
      </p:pic>
    </p:spTree>
    <p:custDataLst>
      <p:tags r:id="rId2"/>
    </p:custDataLst>
  </p:cSld>
  <p:clrMapOvr>
    <a:masterClrMapping/>
  </p:clrMapOvr>
  <p:transition advTm="0">
    <p:dissolv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4.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91679_1*l_h_i*1_1_2"/>
  <p:tag name="KSO_WM_TEMPLATE_CATEGORY" val="diagram"/>
  <p:tag name="KSO_WM_TEMPLATE_INDEX" val="20191679"/>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105.xml><?xml version="1.0" encoding="utf-8"?>
<p:tagLst xmlns:p="http://schemas.openxmlformats.org/presentationml/2006/main">
  <p:tag name="KSO_WM_UNIT_ISCONTENTSTITLE" val="0"/>
  <p:tag name="KSO_WM_UNIT_HIGHLIGHT" val="0"/>
  <p:tag name="KSO_WM_UNIT_COMPATIBLE" val="0"/>
  <p:tag name="KSO_WM_DIAGRAM_GROUP_CODE" val="l1-1"/>
  <p:tag name="KSO_WM_UNIT_TYPE" val="l_h_a"/>
  <p:tag name="KSO_WM_UNIT_INDEX" val="1_1_1"/>
  <p:tag name="KSO_WM_UNIT_ID" val="diagram20191679_1*l_h_a*1_1_1"/>
  <p:tag name="KSO_WM_TEMPLATE_CATEGORY" val="diagram"/>
  <p:tag name="KSO_WM_TEMPLATE_INDEX" val="20191679"/>
  <p:tag name="KSO_WM_UNIT_LAYERLEVEL" val="1_1_1"/>
  <p:tag name="KSO_WM_TAG_VERSION" val="1.0"/>
  <p:tag name="KSO_WM_BEAUTIFY_FLAG" val="#wm#"/>
  <p:tag name="KSO_WM_UNIT_PRESET_TEXT" val="点击添加小标题"/>
  <p:tag name="KSO_WM_UNIT_VALUE" val="14"/>
  <p:tag name="KSO_WM_UNIT_TEXT_FILL_FORE_SCHEMECOLOR_INDEX" val="13"/>
  <p:tag name="KSO_WM_UNIT_TEXT_FILL_TYPE" val="1"/>
  <p:tag name="KSO_WM_UNIT_USESOURCEFORMAT_APPLY" val="0"/>
</p:tagLst>
</file>

<file path=ppt/tags/tag106.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91679_1*l_h_i*1_1_1"/>
  <p:tag name="KSO_WM_TEMPLATE_CATEGORY" val="diagram"/>
  <p:tag name="KSO_WM_TEMPLATE_INDEX" val="20191679"/>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07.xml><?xml version="1.0" encoding="utf-8"?>
<p:tagLst xmlns:p="http://schemas.openxmlformats.org/presentationml/2006/main">
  <p:tag name="KSO_WM_UNIT_HIGHLIGHT" val="0"/>
  <p:tag name="KSO_WM_UNIT_COMPATIBLE" val="0"/>
  <p:tag name="KSO_WM_DIAGRAM_GROUP_CODE" val="l1-1"/>
  <p:tag name="KSO_WM_UNIT_TYPE" val="l_h_f"/>
  <p:tag name="KSO_WM_UNIT_INDEX" val="1_1_1"/>
  <p:tag name="KSO_WM_UNIT_ID" val="diagram20191679_1*l_h_f*1_1_1"/>
  <p:tag name="KSO_WM_TEMPLATE_CATEGORY" val="diagram"/>
  <p:tag name="KSO_WM_TEMPLATE_INDEX" val="20191679"/>
  <p:tag name="KSO_WM_UNIT_LAYERLEVEL" val="1_1_1"/>
  <p:tag name="KSO_WM_TAG_VERSION" val="1.0"/>
  <p:tag name="KSO_WM_BEAUTIFY_FLAG" val="#wm#"/>
  <p:tag name="KSO_WM_UNIT_PRESET_TEXT" val="点击输入本栏的具体文本说明内容。"/>
  <p:tag name="KSO_WM_UNIT_VALUE" val="18"/>
  <p:tag name="KSO_WM_UNIT_TEXT_FILL_FORE_SCHEMECOLOR_INDEX" val="13"/>
  <p:tag name="KSO_WM_UNIT_TEXT_FILL_TYPE" val="1"/>
  <p:tag name="KSO_WM_UNIT_USESOURCEFORMAT_APPLY" val="0"/>
</p:tagLst>
</file>

<file path=ppt/tags/tag108.xml><?xml version="1.0" encoding="utf-8"?>
<p:tagLst xmlns:p="http://schemas.openxmlformats.org/presentationml/2006/main">
  <p:tag name="KSO_WM_TEMPLATE_CATEGORY" val="custom"/>
  <p:tag name="KSO_WM_TEMPLATE_INDEX" val="20186341"/>
  <p:tag name="KSO_WM_SPECIAL_SOURCE" val="bdnull"/>
</p:tagLst>
</file>

<file path=ppt/tags/tag109.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91679_1*l_h_i*1_1_2"/>
  <p:tag name="KSO_WM_TEMPLATE_CATEGORY" val="diagram"/>
  <p:tag name="KSO_WM_TEMPLATE_INDEX" val="20191679"/>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91679_1*l_h_i*1_1_1"/>
  <p:tag name="KSO_WM_TEMPLATE_CATEGORY" val="diagram"/>
  <p:tag name="KSO_WM_TEMPLATE_INDEX" val="20191679"/>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11.xml><?xml version="1.0" encoding="utf-8"?>
<p:tagLst xmlns:p="http://schemas.openxmlformats.org/presentationml/2006/main">
  <p:tag name="KSO_WM_UNIT_HIGHLIGHT" val="0"/>
  <p:tag name="KSO_WM_UNIT_COMPATIBLE" val="0"/>
  <p:tag name="KSO_WM_DIAGRAM_GROUP_CODE" val="l1-1"/>
  <p:tag name="KSO_WM_UNIT_TYPE" val="l_h_f"/>
  <p:tag name="KSO_WM_UNIT_INDEX" val="1_1_1"/>
  <p:tag name="KSO_WM_UNIT_ID" val="diagram20191679_1*l_h_f*1_1_1"/>
  <p:tag name="KSO_WM_TEMPLATE_CATEGORY" val="diagram"/>
  <p:tag name="KSO_WM_TEMPLATE_INDEX" val="20191679"/>
  <p:tag name="KSO_WM_UNIT_LAYERLEVEL" val="1_1_1"/>
  <p:tag name="KSO_WM_TAG_VERSION" val="1.0"/>
  <p:tag name="KSO_WM_BEAUTIFY_FLAG" val="#wm#"/>
  <p:tag name="KSO_WM_UNIT_PRESET_TEXT" val="点击输入本栏的具体文本说明内容。"/>
  <p:tag name="KSO_WM_UNIT_VALUE" val="18"/>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TEMPLATE_CATEGORY" val="custom"/>
  <p:tag name="KSO_WM_TEMPLATE_INDEX" val="20186341"/>
  <p:tag name="KSO_WM_SPECIAL_SOURCE" val="bdnull"/>
</p:tagLst>
</file>

<file path=ppt/tags/tag11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7.xml><?xml version="1.0" encoding="utf-8"?>
<p:tagLst xmlns:p="http://schemas.openxmlformats.org/presentationml/2006/main">
  <p:tag name="KSO_WM_DOC_GUID" val="{7c6e1b65-3aa8-43c8-9d45-27b038112db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KSO_WM_UNIT_HIGHLIGHT" val="0"/>
  <p:tag name="KSO_WM_UNIT_COMPATIBLE" val="0"/>
  <p:tag name="KSO_WM_DIAGRAM_GROUP_CODE" val="m1-1"/>
  <p:tag name="KSO_WM_UNIT_TYPE" val="m_h_i"/>
  <p:tag name="KSO_WM_UNIT_INDEX" val="1_3_2"/>
  <p:tag name="KSO_WM_UNIT_ID" val="diagram20191685_1*m_h_i*1_3_2"/>
  <p:tag name="KSO_WM_TEMPLATE_CATEGORY" val="diagram"/>
  <p:tag name="KSO_WM_TEMPLATE_INDEX" val="20191685"/>
  <p:tag name="KSO_WM_UNIT_LAYERLEVEL" val="1_1_1"/>
  <p:tag name="KSO_WM_TAG_VERSION" val="1.0"/>
  <p:tag name="KSO_WM_BEAUTIFY_FLAG" val="#wm#"/>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84.xml><?xml version="1.0" encoding="utf-8"?>
<p:tagLst xmlns:p="http://schemas.openxmlformats.org/presentationml/2006/main">
  <p:tag name="KSO_WM_UNIT_HIGHLIGHT" val="0"/>
  <p:tag name="KSO_WM_UNIT_COMPATIBLE" val="0"/>
  <p:tag name="KSO_WM_DIAGRAM_GROUP_CODE" val="m1-1"/>
  <p:tag name="KSO_WM_UNIT_TYPE" val="m_h_i"/>
  <p:tag name="KSO_WM_UNIT_INDEX" val="1_2_1"/>
  <p:tag name="KSO_WM_UNIT_ID" val="diagram20191685_1*m_h_i*1_2_1"/>
  <p:tag name="KSO_WM_TEMPLATE_CATEGORY" val="diagram"/>
  <p:tag name="KSO_WM_TEMPLATE_INDEX" val="20191685"/>
  <p:tag name="KSO_WM_UNIT_LAYERLEVEL" val="1_1_1"/>
  <p:tag name="KSO_WM_TAG_VERSION" val="1.0"/>
  <p:tag name="KSO_WM_BEAUTIFY_FLAG" val="#wm#"/>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85.xml><?xml version="1.0" encoding="utf-8"?>
<p:tagLst xmlns:p="http://schemas.openxmlformats.org/presentationml/2006/main">
  <p:tag name="KSO_WM_UNIT_HIGHLIGHT" val="0"/>
  <p:tag name="KSO_WM_UNIT_COMPATIBLE" val="0"/>
  <p:tag name="KSO_WM_DIAGRAM_GROUP_CODE" val="m1-1"/>
  <p:tag name="KSO_WM_UNIT_TYPE" val="m_h_i"/>
  <p:tag name="KSO_WM_UNIT_INDEX" val="1_1_1"/>
  <p:tag name="KSO_WM_UNIT_ID" val="diagram20191685_1*m_h_i*1_1_1"/>
  <p:tag name="KSO_WM_TEMPLATE_CATEGORY" val="diagram"/>
  <p:tag name="KSO_WM_TEMPLATE_INDEX" val="20191685"/>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86.xml><?xml version="1.0" encoding="utf-8"?>
<p:tagLst xmlns:p="http://schemas.openxmlformats.org/presentationml/2006/main">
  <p:tag name="KSO_WM_UNIT_HIGHLIGHT" val="0"/>
  <p:tag name="KSO_WM_UNIT_COMPATIBLE" val="0"/>
  <p:tag name="KSO_WM_DIAGRAM_GROUP_CODE" val="m1-1"/>
  <p:tag name="KSO_WM_UNIT_TYPE" val="m_h_i"/>
  <p:tag name="KSO_WM_UNIT_INDEX" val="1_1_2"/>
  <p:tag name="KSO_WM_UNIT_ID" val="diagram20191685_1*m_h_i*1_1_2"/>
  <p:tag name="KSO_WM_TEMPLATE_CATEGORY" val="diagram"/>
  <p:tag name="KSO_WM_TEMPLATE_INDEX" val="201916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UNIT_HIGHLIGHT" val="0"/>
  <p:tag name="KSO_WM_UNIT_COMPATIBLE" val="0"/>
  <p:tag name="KSO_WM_DIAGRAM_GROUP_CODE" val="m1-1"/>
  <p:tag name="KSO_WM_UNIT_TYPE" val="m_h_i"/>
  <p:tag name="KSO_WM_UNIT_INDEX" val="1_2_2"/>
  <p:tag name="KSO_WM_UNIT_ID" val="diagram20191685_1*m_h_i*1_2_2"/>
  <p:tag name="KSO_WM_TEMPLATE_CATEGORY" val="diagram"/>
  <p:tag name="KSO_WM_TEMPLATE_INDEX" val="20191685"/>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88.xml><?xml version="1.0" encoding="utf-8"?>
<p:tagLst xmlns:p="http://schemas.openxmlformats.org/presentationml/2006/main">
  <p:tag name="KSO_WM_UNIT_HIGHLIGHT" val="0"/>
  <p:tag name="KSO_WM_UNIT_COMPATIBLE" val="0"/>
  <p:tag name="KSO_WM_DIAGRAM_GROUP_CODE" val="m1-1"/>
  <p:tag name="KSO_WM_UNIT_TYPE" val="m_h_i"/>
  <p:tag name="KSO_WM_UNIT_INDEX" val="1_3_1"/>
  <p:tag name="KSO_WM_UNIT_ID" val="diagram20191685_1*m_h_i*1_3_1"/>
  <p:tag name="KSO_WM_TEMPLATE_CATEGORY" val="diagram"/>
  <p:tag name="KSO_WM_TEMPLATE_INDEX" val="20191685"/>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89.xml><?xml version="1.0" encoding="utf-8"?>
<p:tagLst xmlns:p="http://schemas.openxmlformats.org/presentationml/2006/main">
  <p:tag name="KSO_WM_UNIT_PRESET_TEXT" val="点击添加具体文字简明扼要地说明内容"/>
  <p:tag name="KSO_WM_UNIT_VALUE" val="22"/>
  <p:tag name="KSO_WM_UNIT_HIGHLIGHT" val="0"/>
  <p:tag name="KSO_WM_UNIT_COMPATIBLE" val="0"/>
  <p:tag name="KSO_WM_DIAGRAM_GROUP_CODE" val="m1-1"/>
  <p:tag name="KSO_WM_UNIT_TYPE" val="m_h_f"/>
  <p:tag name="KSO_WM_UNIT_INDEX" val="1_3_1"/>
  <p:tag name="KSO_WM_UNIT_ID" val="diagram20191685_1*m_h_f*1_3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UNIT_PRESET_TEXT" val="添加小标题"/>
  <p:tag name="KSO_WM_UNIT_VALUE" val="8"/>
  <p:tag name="KSO_WM_UNIT_HIGHLIGHT" val="0"/>
  <p:tag name="KSO_WM_UNIT_COMPATIBLE" val="0"/>
  <p:tag name="KSO_WM_DIAGRAM_GROUP_CODE" val="m1-1"/>
  <p:tag name="KSO_WM_UNIT_TYPE" val="m_h_a"/>
  <p:tag name="KSO_WM_UNIT_INDEX" val="1_3_1"/>
  <p:tag name="KSO_WM_UNIT_ID" val="diagram20191685_1*m_h_a*1_3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1.xml><?xml version="1.0" encoding="utf-8"?>
<p:tagLst xmlns:p="http://schemas.openxmlformats.org/presentationml/2006/main">
  <p:tag name="KSO_WM_UNIT_ISCONTENTSTITLE" val="0"/>
  <p:tag name="KSO_WM_UNIT_PRESET_TEXT" val="添加小标题"/>
  <p:tag name="KSO_WM_UNIT_VALUE" val="8"/>
  <p:tag name="KSO_WM_UNIT_HIGHLIGHT" val="0"/>
  <p:tag name="KSO_WM_UNIT_COMPATIBLE" val="0"/>
  <p:tag name="KSO_WM_DIAGRAM_GROUP_CODE" val="m1-1"/>
  <p:tag name="KSO_WM_UNIT_TYPE" val="m_h_a"/>
  <p:tag name="KSO_WM_UNIT_INDEX" val="1_2_1"/>
  <p:tag name="KSO_WM_UNIT_ID" val="diagram20191685_1*m_h_a*1_2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2.xml><?xml version="1.0" encoding="utf-8"?>
<p:tagLst xmlns:p="http://schemas.openxmlformats.org/presentationml/2006/main">
  <p:tag name="KSO_WM_UNIT_ISCONTENTSTITLE" val="0"/>
  <p:tag name="KSO_WM_UNIT_PRESET_TEXT" val="添加小标题"/>
  <p:tag name="KSO_WM_UNIT_VALUE" val="8"/>
  <p:tag name="KSO_WM_UNIT_HIGHLIGHT" val="0"/>
  <p:tag name="KSO_WM_UNIT_COMPATIBLE" val="0"/>
  <p:tag name="KSO_WM_DIAGRAM_GROUP_CODE" val="m1-1"/>
  <p:tag name="KSO_WM_UNIT_TYPE" val="m_h_a"/>
  <p:tag name="KSO_WM_UNIT_INDEX" val="1_1_1"/>
  <p:tag name="KSO_WM_UNIT_ID" val="diagram20191685_1*m_h_a*1_1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3.xml><?xml version="1.0" encoding="utf-8"?>
<p:tagLst xmlns:p="http://schemas.openxmlformats.org/presentationml/2006/main">
  <p:tag name="KSO_WM_UNIT_PRESET_TEXT" val="点击添加具体文字简明扼要地说明内容"/>
  <p:tag name="KSO_WM_UNIT_VALUE" val="22"/>
  <p:tag name="KSO_WM_UNIT_HIGHLIGHT" val="0"/>
  <p:tag name="KSO_WM_UNIT_COMPATIBLE" val="0"/>
  <p:tag name="KSO_WM_DIAGRAM_GROUP_CODE" val="m1-1"/>
  <p:tag name="KSO_WM_UNIT_TYPE" val="m_h_f"/>
  <p:tag name="KSO_WM_UNIT_INDEX" val="1_3_1"/>
  <p:tag name="KSO_WM_UNIT_ID" val="diagram20191685_1*m_h_f*1_3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4.xml><?xml version="1.0" encoding="utf-8"?>
<p:tagLst xmlns:p="http://schemas.openxmlformats.org/presentationml/2006/main">
  <p:tag name="KSO_WM_UNIT_PRESET_TEXT" val="点击添加具体文字简明扼要地说明内容"/>
  <p:tag name="KSO_WM_UNIT_VALUE" val="22"/>
  <p:tag name="KSO_WM_UNIT_HIGHLIGHT" val="0"/>
  <p:tag name="KSO_WM_UNIT_COMPATIBLE" val="0"/>
  <p:tag name="KSO_WM_DIAGRAM_GROUP_CODE" val="m1-1"/>
  <p:tag name="KSO_WM_UNIT_TYPE" val="m_h_f"/>
  <p:tag name="KSO_WM_UNIT_INDEX" val="1_3_1"/>
  <p:tag name="KSO_WM_UNIT_ID" val="diagram20191685_1*m_h_f*1_3_1"/>
  <p:tag name="KSO_WM_TEMPLATE_CATEGORY" val="diagram"/>
  <p:tag name="KSO_WM_TEMPLATE_INDEX" val="2019168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9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6.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91679_1*l_h_i*1_1_2"/>
  <p:tag name="KSO_WM_TEMPLATE_CATEGORY" val="diagram"/>
  <p:tag name="KSO_WM_TEMPLATE_INDEX" val="20191679"/>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97.xml><?xml version="1.0" encoding="utf-8"?>
<p:tagLst xmlns:p="http://schemas.openxmlformats.org/presentationml/2006/main">
  <p:tag name="KSO_WM_UNIT_ISCONTENTSTITLE" val="0"/>
  <p:tag name="KSO_WM_UNIT_HIGHLIGHT" val="0"/>
  <p:tag name="KSO_WM_UNIT_COMPATIBLE" val="0"/>
  <p:tag name="KSO_WM_DIAGRAM_GROUP_CODE" val="l1-1"/>
  <p:tag name="KSO_WM_UNIT_TYPE" val="l_h_a"/>
  <p:tag name="KSO_WM_UNIT_INDEX" val="1_1_1"/>
  <p:tag name="KSO_WM_UNIT_ID" val="diagram20191679_1*l_h_a*1_1_1"/>
  <p:tag name="KSO_WM_TEMPLATE_CATEGORY" val="diagram"/>
  <p:tag name="KSO_WM_TEMPLATE_INDEX" val="20191679"/>
  <p:tag name="KSO_WM_UNIT_LAYERLEVEL" val="1_1_1"/>
  <p:tag name="KSO_WM_TAG_VERSION" val="1.0"/>
  <p:tag name="KSO_WM_BEAUTIFY_FLAG" val="#wm#"/>
  <p:tag name="KSO_WM_UNIT_PRESET_TEXT" val="点击添加小标题"/>
  <p:tag name="KSO_WM_UNIT_VALUE" val="14"/>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UNIT_HIGHLIGHT" val="0"/>
  <p:tag name="KSO_WM_UNIT_COMPATIBLE" val="0"/>
  <p:tag name="KSO_WM_DIAGRAM_GROUP_CODE" val="l1-1"/>
  <p:tag name="KSO_WM_UNIT_TYPE" val="l_h_f"/>
  <p:tag name="KSO_WM_UNIT_INDEX" val="1_1_1"/>
  <p:tag name="KSO_WM_UNIT_ID" val="diagram20191679_1*l_h_f*1_1_1"/>
  <p:tag name="KSO_WM_TEMPLATE_CATEGORY" val="diagram"/>
  <p:tag name="KSO_WM_TEMPLATE_INDEX" val="20191679"/>
  <p:tag name="KSO_WM_UNIT_LAYERLEVEL" val="1_1_1"/>
  <p:tag name="KSO_WM_TAG_VERSION" val="1.0"/>
  <p:tag name="KSO_WM_BEAUTIFY_FLAG" val="#wm#"/>
  <p:tag name="KSO_WM_UNIT_PRESET_TEXT" val="点击输入本栏的具体文本说明内容。"/>
  <p:tag name="KSO_WM_UNIT_VALUE" val="18"/>
  <p:tag name="KSO_WM_UNIT_TEXT_FILL_FORE_SCHEMECOLOR_INDEX" val="13"/>
  <p:tag name="KSO_WM_UNIT_TEXT_FILL_TYPE" val="1"/>
  <p:tag name="KSO_WM_UNIT_USESOURCEFORMAT_APPLY" val="0"/>
</p:tagLst>
</file>

<file path=ppt/tags/tag99.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91679_1*l_h_i*1_1_1"/>
  <p:tag name="KSO_WM_TEMPLATE_CATEGORY" val="diagram"/>
  <p:tag name="KSO_WM_TEMPLATE_INDEX" val="20191679"/>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2098</Words>
  <Application>WPS 演示</Application>
  <PresentationFormat>宽屏</PresentationFormat>
  <Paragraphs>201</Paragraphs>
  <Slides>30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Arial</vt:lpstr>
      <vt:lpstr>宋体</vt:lpstr>
      <vt:lpstr>Wingdings</vt:lpstr>
      <vt:lpstr>微软雅黑</vt:lpstr>
      <vt:lpstr>Arial Unicode MS</vt:lpstr>
      <vt:lpstr>Office 主题​​</vt:lpstr>
      <vt:lpstr>市场营销专业介绍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吴  商务系</cp:lastModifiedBy>
  <cp:revision>112</cp:revision>
  <dcterms:created xsi:type="dcterms:W3CDTF">2019-03-26T02:22:00Z</dcterms:created>
  <dcterms:modified xsi:type="dcterms:W3CDTF">2020-07-29T11:07:55Z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